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3"/>
  </p:notesMasterIdLst>
  <p:handoutMasterIdLst>
    <p:handoutMasterId r:id="rId24"/>
  </p:handoutMasterIdLst>
  <p:sldIdLst>
    <p:sldId id="256" r:id="rId2"/>
    <p:sldId id="257" r:id="rId3"/>
    <p:sldId id="279" r:id="rId4"/>
    <p:sldId id="280" r:id="rId5"/>
    <p:sldId id="258" r:id="rId6"/>
    <p:sldId id="260" r:id="rId7"/>
    <p:sldId id="284" r:id="rId8"/>
    <p:sldId id="285" r:id="rId9"/>
    <p:sldId id="282" r:id="rId10"/>
    <p:sldId id="281" r:id="rId11"/>
    <p:sldId id="272" r:id="rId12"/>
    <p:sldId id="259" r:id="rId13"/>
    <p:sldId id="286" r:id="rId14"/>
    <p:sldId id="261" r:id="rId15"/>
    <p:sldId id="262" r:id="rId16"/>
    <p:sldId id="287" r:id="rId17"/>
    <p:sldId id="288" r:id="rId18"/>
    <p:sldId id="289" r:id="rId19"/>
    <p:sldId id="294" r:id="rId20"/>
    <p:sldId id="290" r:id="rId21"/>
    <p:sldId id="29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839"/>
    <a:srgbClr val="7F7F7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77" autoAdjust="0"/>
  </p:normalViewPr>
  <p:slideViewPr>
    <p:cSldViewPr snapToGrid="0">
      <p:cViewPr varScale="1">
        <p:scale>
          <a:sx n="68" d="100"/>
          <a:sy n="68" d="100"/>
        </p:scale>
        <p:origin x="84" y="66"/>
      </p:cViewPr>
      <p:guideLst>
        <p:guide orient="horz" pos="2160"/>
        <p:guide pos="3840"/>
      </p:guideLst>
    </p:cSldViewPr>
  </p:slideViewPr>
  <p:notesTextViewPr>
    <p:cViewPr>
      <p:scale>
        <a:sx n="1" d="1"/>
        <a:sy n="1" d="1"/>
      </p:scale>
      <p:origin x="0" y="0"/>
    </p:cViewPr>
  </p:notesTextViewPr>
  <p:sorterViewPr>
    <p:cViewPr>
      <p:scale>
        <a:sx n="100" d="100"/>
        <a:sy n="100" d="100"/>
      </p:scale>
      <p:origin x="0" y="10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A8D398-A222-4FEF-A094-8ADCFD7A16B7}" type="datetimeFigureOut">
              <a:rPr lang="en-US" smtClean="0"/>
              <a:t>1/5/2019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F03221F-DC4B-4D1F-81E6-97C843955C38}" type="slidenum">
              <a:rPr lang="en-US" smtClean="0"/>
              <a:t>‹#›</a:t>
            </a:fld>
            <a:endParaRPr lang="en-US"/>
          </a:p>
        </p:txBody>
      </p:sp>
    </p:spTree>
    <p:extLst>
      <p:ext uri="{BB962C8B-B14F-4D97-AF65-F5344CB8AC3E}">
        <p14:creationId xmlns:p14="http://schemas.microsoft.com/office/powerpoint/2010/main" val="1126866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A98893-500D-4820-ADCD-08D407187EA6}" type="datetimeFigureOut">
              <a:rPr lang="en-US" smtClean="0"/>
              <a:t>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BDDA704-BD2A-4DB1-A3AA-472E5CA5B55D}" type="slidenum">
              <a:rPr lang="en-US" smtClean="0"/>
              <a:t>‹#›</a:t>
            </a:fld>
            <a:endParaRPr lang="en-US"/>
          </a:p>
        </p:txBody>
      </p:sp>
    </p:spTree>
    <p:extLst>
      <p:ext uri="{BB962C8B-B14F-4D97-AF65-F5344CB8AC3E}">
        <p14:creationId xmlns:p14="http://schemas.microsoft.com/office/powerpoint/2010/main" val="110213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A704-BD2A-4DB1-A3AA-472E5CA5B55D}" type="slidenum">
              <a:rPr lang="en-US" smtClean="0"/>
              <a:t>6</a:t>
            </a:fld>
            <a:endParaRPr lang="en-US"/>
          </a:p>
        </p:txBody>
      </p:sp>
    </p:spTree>
    <p:extLst>
      <p:ext uri="{BB962C8B-B14F-4D97-AF65-F5344CB8AC3E}">
        <p14:creationId xmlns:p14="http://schemas.microsoft.com/office/powerpoint/2010/main" val="38613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DA704-BD2A-4DB1-A3AA-472E5CA5B55D}" type="slidenum">
              <a:rPr lang="en-US" smtClean="0"/>
              <a:t>14</a:t>
            </a:fld>
            <a:endParaRPr lang="en-US"/>
          </a:p>
        </p:txBody>
      </p:sp>
    </p:spTree>
    <p:extLst>
      <p:ext uri="{BB962C8B-B14F-4D97-AF65-F5344CB8AC3E}">
        <p14:creationId xmlns:p14="http://schemas.microsoft.com/office/powerpoint/2010/main" val="86613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137683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323882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382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179259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628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24164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1304501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330668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299852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33391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75314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418225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353647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378002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96994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D9A11-B3C3-4DFD-915C-E0EA3A52DCD7}" type="datetimeFigureOut">
              <a:rPr lang="en-US" smtClean="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D8961-6B53-4394-AB45-2B93484D7268}" type="slidenum">
              <a:rPr lang="en-US" smtClean="0"/>
              <a:t>‹#›</a:t>
            </a:fld>
            <a:endParaRPr lang="en-US" dirty="0"/>
          </a:p>
        </p:txBody>
      </p:sp>
    </p:spTree>
    <p:extLst>
      <p:ext uri="{BB962C8B-B14F-4D97-AF65-F5344CB8AC3E}">
        <p14:creationId xmlns:p14="http://schemas.microsoft.com/office/powerpoint/2010/main" val="262017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3D9A11-B3C3-4DFD-915C-E0EA3A52DCD7}" type="datetimeFigureOut">
              <a:rPr lang="en-US" smtClean="0"/>
              <a:t>1/5/2019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D8961-6B53-4394-AB45-2B93484D7268}" type="slidenum">
              <a:rPr lang="en-US" smtClean="0"/>
              <a:t>‹#›</a:t>
            </a:fld>
            <a:endParaRPr lang="en-US" dirty="0"/>
          </a:p>
        </p:txBody>
      </p:sp>
    </p:spTree>
    <p:extLst>
      <p:ext uri="{BB962C8B-B14F-4D97-AF65-F5344CB8AC3E}">
        <p14:creationId xmlns:p14="http://schemas.microsoft.com/office/powerpoint/2010/main" val="23613663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Subtitle 2"/>
          <p:cNvSpPr>
            <a:spLocks noGrp="1"/>
          </p:cNvSpPr>
          <p:nvPr>
            <p:ph type="subTitle" idx="1"/>
          </p:nvPr>
        </p:nvSpPr>
        <p:spPr/>
        <p:txBody>
          <a:bodyPr>
            <a:normAutofit fontScale="92500"/>
          </a:bodyPr>
          <a:lstStyle/>
          <a:p>
            <a:endParaRPr lang="en-US" dirty="0">
              <a:effectLst/>
            </a:endParaRPr>
          </a:p>
          <a:p>
            <a:r>
              <a:rPr lang="en-US" sz="3600" dirty="0">
                <a:solidFill>
                  <a:srgbClr val="046839"/>
                </a:solidFill>
                <a:effectLst/>
              </a:rPr>
              <a:t>Setting the Stage for ESPA Membership</a:t>
            </a:r>
            <a:endParaRPr lang="en-US" sz="3600" dirty="0">
              <a:solidFill>
                <a:srgbClr val="046839"/>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811" y="213360"/>
            <a:ext cx="5874378" cy="3505537"/>
          </a:xfrm>
          <a:prstGeom prst="rect">
            <a:avLst/>
          </a:prstGeom>
        </p:spPr>
      </p:pic>
    </p:spTree>
    <p:extLst>
      <p:ext uri="{BB962C8B-B14F-4D97-AF65-F5344CB8AC3E}">
        <p14:creationId xmlns:p14="http://schemas.microsoft.com/office/powerpoint/2010/main" val="315594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511" y="1201206"/>
            <a:ext cx="6648752" cy="4195387"/>
          </a:xfrm>
        </p:spPr>
        <p:txBody>
          <a:bodyPr>
            <a:normAutofit fontScale="92500" lnSpcReduction="20000"/>
          </a:bodyPr>
          <a:lstStyle/>
          <a:p>
            <a:pPr marL="0" indent="0" algn="ctr">
              <a:buNone/>
            </a:pPr>
            <a:r>
              <a:rPr lang="en-US" sz="3500" dirty="0">
                <a:solidFill>
                  <a:srgbClr val="046839"/>
                </a:solidFill>
              </a:rPr>
              <a:t>Annual Conference - What will you experience with Networking?</a:t>
            </a:r>
          </a:p>
          <a:p>
            <a:pPr marL="0" indent="0" algn="ctr">
              <a:buNone/>
            </a:pPr>
            <a:endParaRPr lang="en-US" dirty="0"/>
          </a:p>
          <a:p>
            <a:pPr>
              <a:buFont typeface="Wingdings" panose="05000000000000000000" pitchFamily="2" charset="2"/>
              <a:buChar char="Ø"/>
            </a:pPr>
            <a:r>
              <a:rPr lang="en-US" dirty="0">
                <a:solidFill>
                  <a:srgbClr val="7F7F7F"/>
                </a:solidFill>
              </a:rPr>
              <a:t>Fun and engaging opportunities are abundant!  </a:t>
            </a:r>
          </a:p>
          <a:p>
            <a:pPr lvl="1">
              <a:buFont typeface="Wingdings" panose="05000000000000000000" pitchFamily="2" charset="2"/>
              <a:buChar char="Ø"/>
            </a:pPr>
            <a:r>
              <a:rPr lang="en-US" dirty="0">
                <a:solidFill>
                  <a:srgbClr val="7F7F7F"/>
                </a:solidFill>
              </a:rPr>
              <a:t>Collaboration Centers – to meet fellow CVB, Center or Hotel members</a:t>
            </a:r>
          </a:p>
          <a:p>
            <a:pPr lvl="1">
              <a:buFont typeface="Wingdings" panose="05000000000000000000" pitchFamily="2" charset="2"/>
              <a:buChar char="Ø"/>
            </a:pPr>
            <a:r>
              <a:rPr lang="en-US" dirty="0">
                <a:solidFill>
                  <a:srgbClr val="7F7F7F"/>
                </a:solidFill>
              </a:rPr>
              <a:t>Dine-Arounds</a:t>
            </a:r>
          </a:p>
          <a:p>
            <a:pPr lvl="1">
              <a:buFont typeface="Wingdings" panose="05000000000000000000" pitchFamily="2" charset="2"/>
              <a:buChar char="Ø"/>
            </a:pPr>
            <a:r>
              <a:rPr lang="en-US" dirty="0">
                <a:solidFill>
                  <a:srgbClr val="7F7F7F"/>
                </a:solidFill>
              </a:rPr>
              <a:t>Ice breakers</a:t>
            </a:r>
          </a:p>
          <a:p>
            <a:pPr>
              <a:buFont typeface="Wingdings" panose="05000000000000000000" pitchFamily="2" charset="2"/>
              <a:buChar char="Ø"/>
            </a:pPr>
            <a:r>
              <a:rPr lang="en-US" dirty="0">
                <a:solidFill>
                  <a:srgbClr val="7F7F7F"/>
                </a:solidFill>
              </a:rPr>
              <a:t>Each and every year, ESPA attendees report back on the amazing and long-lasting networking connections they have made. </a:t>
            </a:r>
          </a:p>
          <a:p>
            <a:pPr>
              <a:buFont typeface="Wingdings" panose="05000000000000000000" pitchFamily="2" charset="2"/>
              <a:buChar char="Ø"/>
            </a:pPr>
            <a:r>
              <a:rPr lang="en-US" dirty="0">
                <a:solidFill>
                  <a:srgbClr val="7F7F7F"/>
                </a:solidFill>
              </a:rPr>
              <a:t>Attendees create life-long professional relationships with other CSMs who teach and inspire them, becoming a resource in their day to day professional careers.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114" y="4125686"/>
            <a:ext cx="3389086" cy="25418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086" y="1808481"/>
            <a:ext cx="3504071" cy="1971040"/>
          </a:xfrm>
          <a:prstGeom prst="rect">
            <a:avLst/>
          </a:prstGeom>
        </p:spPr>
      </p:pic>
    </p:spTree>
    <p:extLst>
      <p:ext uri="{BB962C8B-B14F-4D97-AF65-F5344CB8AC3E}">
        <p14:creationId xmlns:p14="http://schemas.microsoft.com/office/powerpoint/2010/main" val="214425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64" y="210313"/>
            <a:ext cx="5347978" cy="6342888"/>
          </a:xfrm>
        </p:spPr>
        <p:txBody>
          <a:bodyPr>
            <a:normAutofit fontScale="55000" lnSpcReduction="20000"/>
          </a:bodyPr>
          <a:lstStyle/>
          <a:p>
            <a:pPr marL="0" indent="0" algn="ctr">
              <a:buNone/>
            </a:pPr>
            <a:endParaRPr lang="en-US" b="1" dirty="0">
              <a:solidFill>
                <a:srgbClr val="046839"/>
              </a:solidFill>
            </a:endParaRPr>
          </a:p>
          <a:p>
            <a:pPr marL="0" indent="0" algn="ctr">
              <a:buNone/>
            </a:pPr>
            <a:r>
              <a:rPr lang="en-US" sz="3200" b="1" dirty="0">
                <a:solidFill>
                  <a:srgbClr val="046839"/>
                </a:solidFill>
              </a:rPr>
              <a:t>ESPA established this week of celebration for a few primary reasons</a:t>
            </a:r>
            <a:r>
              <a:rPr lang="en-US" sz="3200" dirty="0">
                <a:solidFill>
                  <a:srgbClr val="046839"/>
                </a:solidFill>
              </a:rPr>
              <a:t>:</a:t>
            </a:r>
            <a:br>
              <a:rPr lang="en-US" sz="3200" dirty="0">
                <a:solidFill>
                  <a:srgbClr val="046839"/>
                </a:solidFill>
              </a:rPr>
            </a:br>
            <a:endParaRPr lang="en-US" dirty="0"/>
          </a:p>
          <a:p>
            <a:pPr lvl="0">
              <a:lnSpc>
                <a:spcPct val="120000"/>
              </a:lnSpc>
              <a:buFont typeface="Wingdings" panose="05000000000000000000" pitchFamily="2" charset="2"/>
              <a:buChar char="Ø"/>
            </a:pPr>
            <a:r>
              <a:rPr lang="en-US" sz="2900" dirty="0">
                <a:solidFill>
                  <a:srgbClr val="7F7F7F"/>
                </a:solidFill>
              </a:rPr>
              <a:t>To create a week aimed at getting local CSMs together...to encourage camaraderie locally and be a springboard for future local gatherings</a:t>
            </a:r>
          </a:p>
          <a:p>
            <a:pPr lvl="0">
              <a:lnSpc>
                <a:spcPct val="120000"/>
              </a:lnSpc>
              <a:buFont typeface="Wingdings" panose="05000000000000000000" pitchFamily="2" charset="2"/>
              <a:buChar char="Ø"/>
            </a:pPr>
            <a:endParaRPr lang="en-US" sz="2900" dirty="0">
              <a:solidFill>
                <a:srgbClr val="7F7F7F"/>
              </a:solidFill>
            </a:endParaRPr>
          </a:p>
          <a:p>
            <a:pPr lvl="0">
              <a:lnSpc>
                <a:spcPct val="120000"/>
              </a:lnSpc>
              <a:buFont typeface="Wingdings" panose="05000000000000000000" pitchFamily="2" charset="2"/>
              <a:buChar char="Ø"/>
            </a:pPr>
            <a:r>
              <a:rPr lang="en-US" sz="2900" dirty="0">
                <a:solidFill>
                  <a:srgbClr val="7F7F7F"/>
                </a:solidFill>
              </a:rPr>
              <a:t>To celebrate what we do! Being a key partner with meeting planners for making great meetings happen. That’s cause for celebration in and of itself</a:t>
            </a:r>
          </a:p>
          <a:p>
            <a:pPr lvl="0">
              <a:lnSpc>
                <a:spcPct val="120000"/>
              </a:lnSpc>
              <a:buFont typeface="Wingdings" panose="05000000000000000000" pitchFamily="2" charset="2"/>
              <a:buChar char="Ø"/>
            </a:pPr>
            <a:endParaRPr lang="en-US" sz="2900" dirty="0">
              <a:solidFill>
                <a:srgbClr val="7F7F7F"/>
              </a:solidFill>
            </a:endParaRPr>
          </a:p>
          <a:p>
            <a:pPr lvl="0">
              <a:lnSpc>
                <a:spcPct val="120000"/>
              </a:lnSpc>
              <a:buFont typeface="Wingdings" panose="05000000000000000000" pitchFamily="2" charset="2"/>
              <a:buChar char="Ø"/>
            </a:pPr>
            <a:r>
              <a:rPr lang="en-US" sz="2900" dirty="0">
                <a:solidFill>
                  <a:srgbClr val="7F7F7F"/>
                </a:solidFill>
              </a:rPr>
              <a:t>To grow our ESPA ranks. This is a great week to bring new CSMs into the ESPA mix – invite prospects and let them know about ESPA.</a:t>
            </a:r>
          </a:p>
          <a:p>
            <a:pPr lvl="0">
              <a:lnSpc>
                <a:spcPct val="120000"/>
              </a:lnSpc>
              <a:buFont typeface="Wingdings" panose="05000000000000000000" pitchFamily="2" charset="2"/>
              <a:buChar char="Ø"/>
            </a:pPr>
            <a:endParaRPr lang="en-US" sz="2900" dirty="0">
              <a:solidFill>
                <a:srgbClr val="7F7F7F"/>
              </a:solidFill>
            </a:endParaRPr>
          </a:p>
          <a:p>
            <a:pPr lvl="0">
              <a:lnSpc>
                <a:spcPct val="120000"/>
              </a:lnSpc>
              <a:buFont typeface="Wingdings" panose="05000000000000000000" pitchFamily="2" charset="2"/>
              <a:buChar char="Ø"/>
            </a:pPr>
            <a:r>
              <a:rPr lang="en-US" sz="2900" dirty="0">
                <a:solidFill>
                  <a:srgbClr val="7F7F7F"/>
                </a:solidFill>
              </a:rPr>
              <a:t>ESPA sets the date and the theme.  You do what you do best – host a local event!</a:t>
            </a:r>
          </a:p>
          <a:p>
            <a:pPr lvl="0">
              <a:lnSpc>
                <a:spcPct val="120000"/>
              </a:lnSpc>
              <a:buFont typeface="Wingdings" panose="05000000000000000000" pitchFamily="2" charset="2"/>
              <a:buChar char="Ø"/>
            </a:pPr>
            <a:endParaRPr lang="en-US" sz="2900" dirty="0">
              <a:solidFill>
                <a:srgbClr val="7F7F7F"/>
              </a:solidFill>
            </a:endParaRPr>
          </a:p>
          <a:p>
            <a:pPr lvl="0">
              <a:lnSpc>
                <a:spcPct val="120000"/>
              </a:lnSpc>
              <a:buFont typeface="Wingdings" panose="05000000000000000000" pitchFamily="2" charset="2"/>
              <a:buChar char="Ø"/>
            </a:pPr>
            <a:r>
              <a:rPr lang="en-US" sz="2900" dirty="0">
                <a:solidFill>
                  <a:srgbClr val="7F7F7F"/>
                </a:solidFill>
              </a:rPr>
              <a:t>This year’s theme was </a:t>
            </a:r>
            <a:r>
              <a:rPr lang="en-US" sz="2900" i="1" dirty="0">
                <a:solidFill>
                  <a:srgbClr val="7F7F7F"/>
                </a:solidFill>
              </a:rPr>
              <a:t>We’re all about Service, focused around community  service</a:t>
            </a:r>
            <a:r>
              <a:rPr lang="en-US" sz="2900" i="1" dirty="0">
                <a:solidFill>
                  <a:schemeClr val="tx1"/>
                </a:solidFill>
              </a:rPr>
              <a:t>.</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7542" y="839725"/>
            <a:ext cx="6381003" cy="5084064"/>
          </a:xfrm>
          <a:prstGeom prst="rect">
            <a:avLst/>
          </a:prstGeom>
        </p:spPr>
      </p:pic>
    </p:spTree>
    <p:extLst>
      <p:ext uri="{BB962C8B-B14F-4D97-AF65-F5344CB8AC3E}">
        <p14:creationId xmlns:p14="http://schemas.microsoft.com/office/powerpoint/2010/main" val="410023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0"/>
            <a:ext cx="7766936" cy="1646302"/>
          </a:xfrm>
        </p:spPr>
        <p:txBody>
          <a:bodyPr/>
          <a:lstStyle/>
          <a:p>
            <a:pPr algn="ctr"/>
            <a:r>
              <a:rPr lang="en-US" sz="4800" dirty="0">
                <a:solidFill>
                  <a:srgbClr val="046839"/>
                </a:solidFill>
              </a:rPr>
              <a:t>ESPA </a:t>
            </a:r>
            <a:r>
              <a:rPr lang="en-US" sz="4800" i="1" dirty="0">
                <a:solidFill>
                  <a:srgbClr val="046839"/>
                </a:solidFill>
              </a:rPr>
              <a:t>Connect</a:t>
            </a:r>
          </a:p>
        </p:txBody>
      </p:sp>
      <p:sp>
        <p:nvSpPr>
          <p:cNvPr id="3" name="Subtitle 2"/>
          <p:cNvSpPr>
            <a:spLocks noGrp="1"/>
          </p:cNvSpPr>
          <p:nvPr>
            <p:ph type="subTitle" idx="1"/>
          </p:nvPr>
        </p:nvSpPr>
        <p:spPr>
          <a:xfrm>
            <a:off x="583650" y="1646302"/>
            <a:ext cx="9179858" cy="2316098"/>
          </a:xfrm>
        </p:spPr>
        <p:txBody>
          <a:bodyPr>
            <a:noAutofit/>
          </a:bodyPr>
          <a:lstStyle/>
          <a:p>
            <a:pPr algn="ctr"/>
            <a:r>
              <a:rPr lang="en-US" sz="2400" dirty="0"/>
              <a:t>A members-only online community which enables members to network all year long</a:t>
            </a:r>
          </a:p>
          <a:p>
            <a:endParaRPr lang="en-US" sz="2400" dirty="0"/>
          </a:p>
          <a:p>
            <a:pPr marL="285750" indent="-285750" algn="l">
              <a:buFont typeface="Wingdings" panose="05000000000000000000" pitchFamily="2" charset="2"/>
              <a:buChar char="Ø"/>
            </a:pPr>
            <a:r>
              <a:rPr lang="en-US" sz="2400" dirty="0"/>
              <a:t>Connect with your fellow members by joining discussion groups</a:t>
            </a:r>
          </a:p>
          <a:p>
            <a:pPr marL="285750" indent="-285750" algn="l">
              <a:buFont typeface="Wingdings" panose="05000000000000000000" pitchFamily="2" charset="2"/>
              <a:buChar char="Ø"/>
            </a:pPr>
            <a:r>
              <a:rPr lang="en-US" sz="2400" dirty="0"/>
              <a:t>Post questions to get advice from peers</a:t>
            </a:r>
          </a:p>
          <a:p>
            <a:pPr marL="285750" indent="-285750" algn="l">
              <a:buFont typeface="Wingdings" panose="05000000000000000000" pitchFamily="2" charset="2"/>
              <a:buChar char="Ø"/>
            </a:pPr>
            <a:r>
              <a:rPr lang="en-US" sz="2400" dirty="0"/>
              <a:t>Post resources to share with members</a:t>
            </a:r>
          </a:p>
          <a:p>
            <a:pPr marL="285750" indent="-285750" algn="l">
              <a:buFont typeface="Wingdings" panose="05000000000000000000" pitchFamily="2" charset="2"/>
              <a:buChar char="Ø"/>
            </a:pPr>
            <a:r>
              <a:rPr lang="en-US" sz="2400" dirty="0"/>
              <a:t>Create and participate in surveys</a:t>
            </a:r>
          </a:p>
          <a:p>
            <a:pPr marL="285750" indent="-285750" algn="l">
              <a:buFont typeface="Wingdings" panose="05000000000000000000" pitchFamily="2" charset="2"/>
              <a:buChar char="Ø"/>
            </a:pPr>
            <a:r>
              <a:rPr lang="en-US" sz="2400" dirty="0"/>
              <a:t>Access the members-only directory</a:t>
            </a:r>
          </a:p>
        </p:txBody>
      </p:sp>
    </p:spTree>
    <p:extLst>
      <p:ext uri="{BB962C8B-B14F-4D97-AF65-F5344CB8AC3E}">
        <p14:creationId xmlns:p14="http://schemas.microsoft.com/office/powerpoint/2010/main" val="136999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6839"/>
                </a:solidFill>
              </a:rPr>
              <a:t>ESPA Social Media – join the conversation</a:t>
            </a:r>
          </a:p>
        </p:txBody>
      </p:sp>
      <p:pic>
        <p:nvPicPr>
          <p:cNvPr id="6" name="Content Placeholder 5"/>
          <p:cNvPicPr>
            <a:picLocks noGrp="1" noChangeAspect="1"/>
          </p:cNvPicPr>
          <p:nvPr>
            <p:ph idx="1"/>
          </p:nvPr>
        </p:nvPicPr>
        <p:blipFill>
          <a:blip r:embed="rId2"/>
          <a:stretch>
            <a:fillRect/>
          </a:stretch>
        </p:blipFill>
        <p:spPr>
          <a:xfrm>
            <a:off x="6000751" y="1930400"/>
            <a:ext cx="5890651" cy="3881437"/>
          </a:xfrm>
          <a:prstGeom prst="rect">
            <a:avLst/>
          </a:prstGeom>
        </p:spPr>
      </p:pic>
      <p:pic>
        <p:nvPicPr>
          <p:cNvPr id="7" name="Picture 6"/>
          <p:cNvPicPr>
            <a:picLocks noChangeAspect="1"/>
          </p:cNvPicPr>
          <p:nvPr/>
        </p:nvPicPr>
        <p:blipFill>
          <a:blip r:embed="rId3"/>
          <a:stretch>
            <a:fillRect/>
          </a:stretch>
        </p:blipFill>
        <p:spPr>
          <a:xfrm>
            <a:off x="117022" y="2644547"/>
            <a:ext cx="5753100" cy="3571875"/>
          </a:xfrm>
          <a:prstGeom prst="rect">
            <a:avLst/>
          </a:prstGeom>
        </p:spPr>
      </p:pic>
    </p:spTree>
    <p:extLst>
      <p:ext uri="{BB962C8B-B14F-4D97-AF65-F5344CB8AC3E}">
        <p14:creationId xmlns:p14="http://schemas.microsoft.com/office/powerpoint/2010/main" val="21902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99" y="1341005"/>
            <a:ext cx="7766936" cy="904224"/>
          </a:xfrm>
        </p:spPr>
        <p:txBody>
          <a:bodyPr/>
          <a:lstStyle/>
          <a:p>
            <a:r>
              <a:rPr lang="en-US" sz="4800" dirty="0">
                <a:solidFill>
                  <a:srgbClr val="046839"/>
                </a:solidFill>
              </a:rPr>
              <a:t>Mentor/Mentee Program</a:t>
            </a:r>
          </a:p>
        </p:txBody>
      </p:sp>
      <p:sp>
        <p:nvSpPr>
          <p:cNvPr id="3" name="Subtitle 2"/>
          <p:cNvSpPr>
            <a:spLocks noGrp="1"/>
          </p:cNvSpPr>
          <p:nvPr>
            <p:ph type="subTitle" idx="1"/>
          </p:nvPr>
        </p:nvSpPr>
        <p:spPr>
          <a:xfrm>
            <a:off x="1391631" y="2776888"/>
            <a:ext cx="5174342" cy="3905553"/>
          </a:xfrm>
        </p:spPr>
        <p:txBody>
          <a:bodyPr>
            <a:normAutofit/>
          </a:bodyPr>
          <a:lstStyle/>
          <a:p>
            <a:pPr marL="285750" indent="-285750" algn="l">
              <a:buFont typeface="Arial" panose="020B0604020202020204" pitchFamily="34" charset="0"/>
              <a:buChar char="•"/>
            </a:pPr>
            <a:r>
              <a:rPr lang="en-US" dirty="0">
                <a:solidFill>
                  <a:srgbClr val="7F7F7F"/>
                </a:solidFill>
              </a:rPr>
              <a:t>An experienced CSM is partnered with a new or Junior CSM</a:t>
            </a:r>
          </a:p>
          <a:p>
            <a:pPr marL="285750" indent="-285750" algn="l">
              <a:buFont typeface="Arial" panose="020B0604020202020204" pitchFamily="34" charset="0"/>
              <a:buChar char="•"/>
            </a:pPr>
            <a:r>
              <a:rPr lang="en-US" dirty="0">
                <a:solidFill>
                  <a:srgbClr val="7F7F7F"/>
                </a:solidFill>
              </a:rPr>
              <a:t>Mentors:  Objective is to be an accessible go-to resource for a mentee, giving guidance, offering solutions or ideas </a:t>
            </a:r>
          </a:p>
          <a:p>
            <a:pPr marL="285750" indent="-285750" algn="l">
              <a:buFont typeface="Arial" panose="020B0604020202020204" pitchFamily="34" charset="0"/>
              <a:buChar char="•"/>
            </a:pPr>
            <a:r>
              <a:rPr lang="en-US" dirty="0">
                <a:solidFill>
                  <a:srgbClr val="7F7F7F"/>
                </a:solidFill>
              </a:rPr>
              <a:t>Meet and collaborate at the Conference</a:t>
            </a:r>
          </a:p>
          <a:p>
            <a:pPr marL="285750" indent="-285750" algn="l">
              <a:buFont typeface="Arial" panose="020B0604020202020204" pitchFamily="34" charset="0"/>
              <a:buChar char="•"/>
            </a:pPr>
            <a:r>
              <a:rPr lang="en-US" dirty="0">
                <a:solidFill>
                  <a:srgbClr val="7F7F7F"/>
                </a:solidFill>
              </a:rPr>
              <a:t>Have ongoing communications via email or phone calls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90" y="1334531"/>
            <a:ext cx="3846285" cy="28847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045" y="3461478"/>
            <a:ext cx="3570755" cy="2678066"/>
          </a:xfrm>
          <a:prstGeom prst="rect">
            <a:avLst/>
          </a:prstGeom>
        </p:spPr>
      </p:pic>
    </p:spTree>
    <p:extLst>
      <p:ext uri="{BB962C8B-B14F-4D97-AF65-F5344CB8AC3E}">
        <p14:creationId xmlns:p14="http://schemas.microsoft.com/office/powerpoint/2010/main" val="290537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6841" y="803162"/>
            <a:ext cx="9144000" cy="1034603"/>
          </a:xfrm>
        </p:spPr>
        <p:txBody>
          <a:bodyPr>
            <a:noAutofit/>
          </a:bodyPr>
          <a:lstStyle/>
          <a:p>
            <a:pPr algn="ctr"/>
            <a:r>
              <a:rPr lang="en-US" sz="4800" dirty="0">
                <a:solidFill>
                  <a:srgbClr val="046839"/>
                </a:solidFill>
              </a:rPr>
              <a:t>Committees</a:t>
            </a:r>
            <a:br>
              <a:rPr lang="en-US" sz="6000" dirty="0">
                <a:solidFill>
                  <a:srgbClr val="046839"/>
                </a:solidFill>
              </a:rPr>
            </a:br>
            <a:r>
              <a:rPr lang="en-US" sz="2800" i="1" dirty="0">
                <a:solidFill>
                  <a:srgbClr val="046839"/>
                </a:solidFill>
              </a:rPr>
              <a:t>A great way to network with fellow members</a:t>
            </a:r>
          </a:p>
        </p:txBody>
      </p:sp>
      <p:sp>
        <p:nvSpPr>
          <p:cNvPr id="5" name="Subtitle 4"/>
          <p:cNvSpPr>
            <a:spLocks noGrp="1"/>
          </p:cNvSpPr>
          <p:nvPr>
            <p:ph type="subTitle" idx="1"/>
          </p:nvPr>
        </p:nvSpPr>
        <p:spPr>
          <a:xfrm>
            <a:off x="1247091" y="2499940"/>
            <a:ext cx="7766936" cy="1096899"/>
          </a:xfrm>
        </p:spPr>
        <p:txBody>
          <a:bodyPr>
            <a:noAutofit/>
          </a:bodyPr>
          <a:lstStyle/>
          <a:p>
            <a:pPr marL="571500" indent="-571500" algn="l">
              <a:buFont typeface="Wingdings" panose="05000000000000000000" pitchFamily="2" charset="2"/>
              <a:buChar char="Ø"/>
            </a:pPr>
            <a:r>
              <a:rPr lang="en-US" sz="3200" dirty="0"/>
              <a:t>Marketing</a:t>
            </a:r>
          </a:p>
          <a:p>
            <a:pPr marL="571500" indent="-571500" algn="l">
              <a:buFont typeface="Wingdings" panose="05000000000000000000" pitchFamily="2" charset="2"/>
              <a:buChar char="Ø"/>
            </a:pPr>
            <a:r>
              <a:rPr lang="en-US" sz="3200" dirty="0"/>
              <a:t>Continuing Education</a:t>
            </a:r>
          </a:p>
          <a:p>
            <a:pPr marL="571500" indent="-571500" algn="l">
              <a:buFont typeface="Wingdings" panose="05000000000000000000" pitchFamily="2" charset="2"/>
              <a:buChar char="Ø"/>
            </a:pPr>
            <a:r>
              <a:rPr lang="en-US" sz="3200" dirty="0"/>
              <a:t>Annual Conference</a:t>
            </a:r>
          </a:p>
          <a:p>
            <a:pPr marL="571500" indent="-571500" algn="l">
              <a:buFont typeface="Wingdings" panose="05000000000000000000" pitchFamily="2" charset="2"/>
              <a:buChar char="Ø"/>
            </a:pPr>
            <a:endParaRPr lang="en-US" sz="3200" dirty="0"/>
          </a:p>
          <a:p>
            <a:pPr marL="571500" indent="-571500" algn="l">
              <a:buFont typeface="Wingdings" panose="05000000000000000000" pitchFamily="2" charset="2"/>
              <a:buChar char="Ø"/>
            </a:pPr>
            <a:endParaRPr lang="en-US" sz="4400" dirty="0"/>
          </a:p>
        </p:txBody>
      </p:sp>
    </p:spTree>
    <p:extLst>
      <p:ext uri="{BB962C8B-B14F-4D97-AF65-F5344CB8AC3E}">
        <p14:creationId xmlns:p14="http://schemas.microsoft.com/office/powerpoint/2010/main" val="160995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635" y="1455000"/>
            <a:ext cx="9144000" cy="914984"/>
          </a:xfrm>
        </p:spPr>
        <p:txBody>
          <a:bodyPr/>
          <a:lstStyle/>
          <a:p>
            <a:pPr algn="ctr"/>
            <a:r>
              <a:rPr lang="en-US" dirty="0">
                <a:solidFill>
                  <a:srgbClr val="046839"/>
                </a:solidFill>
              </a:rPr>
              <a:t>ESPA’s Mission</a:t>
            </a:r>
          </a:p>
        </p:txBody>
      </p:sp>
      <p:sp>
        <p:nvSpPr>
          <p:cNvPr id="3" name="Subtitle 2"/>
          <p:cNvSpPr>
            <a:spLocks noGrp="1"/>
          </p:cNvSpPr>
          <p:nvPr>
            <p:ph type="subTitle" idx="1"/>
          </p:nvPr>
        </p:nvSpPr>
        <p:spPr>
          <a:xfrm>
            <a:off x="600635" y="2894655"/>
            <a:ext cx="9144000" cy="2963779"/>
          </a:xfrm>
        </p:spPr>
        <p:txBody>
          <a:bodyPr>
            <a:normAutofit/>
          </a:bodyPr>
          <a:lstStyle/>
          <a:p>
            <a:pPr marL="457200" indent="-457200" algn="ctr">
              <a:buFont typeface="Arial" panose="020B0604020202020204" pitchFamily="34" charset="0"/>
              <a:buChar char="•"/>
            </a:pPr>
            <a:r>
              <a:rPr lang="en-US" sz="2800" b="1" dirty="0"/>
              <a:t>Bringing awareness of the impact of the services professional in the events community</a:t>
            </a:r>
          </a:p>
        </p:txBody>
      </p:sp>
    </p:spTree>
    <p:extLst>
      <p:ext uri="{BB962C8B-B14F-4D97-AF65-F5344CB8AC3E}">
        <p14:creationId xmlns:p14="http://schemas.microsoft.com/office/powerpoint/2010/main" val="397558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622" y="680811"/>
            <a:ext cx="9144000" cy="914984"/>
          </a:xfrm>
        </p:spPr>
        <p:txBody>
          <a:bodyPr/>
          <a:lstStyle/>
          <a:p>
            <a:pPr algn="ctr"/>
            <a:r>
              <a:rPr lang="en-US" dirty="0">
                <a:solidFill>
                  <a:srgbClr val="046839"/>
                </a:solidFill>
              </a:rPr>
              <a:t>Public Relations</a:t>
            </a:r>
            <a:br>
              <a:rPr lang="en-US" dirty="0">
                <a:solidFill>
                  <a:srgbClr val="046839"/>
                </a:solidFill>
              </a:rPr>
            </a:br>
            <a:r>
              <a:rPr lang="en-US" sz="1800" dirty="0">
                <a:solidFill>
                  <a:srgbClr val="046839"/>
                </a:solidFill>
              </a:rPr>
              <a:t>Advocating for the Event Service Role</a:t>
            </a:r>
          </a:p>
        </p:txBody>
      </p:sp>
      <p:sp>
        <p:nvSpPr>
          <p:cNvPr id="3" name="Subtitle 2"/>
          <p:cNvSpPr>
            <a:spLocks noGrp="1"/>
          </p:cNvSpPr>
          <p:nvPr>
            <p:ph type="subTitle" idx="1"/>
          </p:nvPr>
        </p:nvSpPr>
        <p:spPr>
          <a:xfrm>
            <a:off x="600635" y="2894655"/>
            <a:ext cx="9144000" cy="2963779"/>
          </a:xfrm>
        </p:spPr>
        <p:txBody>
          <a:bodyPr>
            <a:normAutofit/>
          </a:bodyPr>
          <a:lstStyle/>
          <a:p>
            <a:pPr marL="457200" indent="-457200" algn="ctr">
              <a:buFont typeface="Arial" panose="020B0604020202020204" pitchFamily="34" charset="0"/>
              <a:buChar char="•"/>
            </a:pPr>
            <a:endParaRPr lang="en-US" sz="2800" b="1" dirty="0"/>
          </a:p>
        </p:txBody>
      </p:sp>
      <p:pic>
        <p:nvPicPr>
          <p:cNvPr id="6" name="Picture 5"/>
          <p:cNvPicPr>
            <a:picLocks noChangeAspect="1"/>
          </p:cNvPicPr>
          <p:nvPr/>
        </p:nvPicPr>
        <p:blipFill>
          <a:blip r:embed="rId2"/>
          <a:stretch>
            <a:fillRect/>
          </a:stretch>
        </p:blipFill>
        <p:spPr>
          <a:xfrm>
            <a:off x="6571549" y="119744"/>
            <a:ext cx="4738707" cy="3189514"/>
          </a:xfrm>
          <a:prstGeom prst="rect">
            <a:avLst/>
          </a:prstGeom>
        </p:spPr>
      </p:pic>
      <p:pic>
        <p:nvPicPr>
          <p:cNvPr id="7" name="Picture 6"/>
          <p:cNvPicPr>
            <a:picLocks noChangeAspect="1"/>
          </p:cNvPicPr>
          <p:nvPr/>
        </p:nvPicPr>
        <p:blipFill>
          <a:blip r:embed="rId3"/>
          <a:stretch>
            <a:fillRect/>
          </a:stretch>
        </p:blipFill>
        <p:spPr>
          <a:xfrm>
            <a:off x="501206" y="2156862"/>
            <a:ext cx="5006966" cy="2987617"/>
          </a:xfrm>
          <a:prstGeom prst="rect">
            <a:avLst/>
          </a:prstGeom>
        </p:spPr>
      </p:pic>
      <p:pic>
        <p:nvPicPr>
          <p:cNvPr id="8" name="Picture 7"/>
          <p:cNvPicPr>
            <a:picLocks noChangeAspect="1"/>
          </p:cNvPicPr>
          <p:nvPr/>
        </p:nvPicPr>
        <p:blipFill>
          <a:blip r:embed="rId4"/>
          <a:stretch>
            <a:fillRect/>
          </a:stretch>
        </p:blipFill>
        <p:spPr>
          <a:xfrm>
            <a:off x="6217083" y="3732439"/>
            <a:ext cx="5093173" cy="2351729"/>
          </a:xfrm>
          <a:prstGeom prst="rect">
            <a:avLst/>
          </a:prstGeom>
        </p:spPr>
      </p:pic>
    </p:spTree>
    <p:extLst>
      <p:ext uri="{BB962C8B-B14F-4D97-AF65-F5344CB8AC3E}">
        <p14:creationId xmlns:p14="http://schemas.microsoft.com/office/powerpoint/2010/main" val="312237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2264" y="1665514"/>
            <a:ext cx="3154936" cy="3592286"/>
          </a:xfrm>
        </p:spPr>
        <p:txBody>
          <a:bodyPr>
            <a:normAutofit/>
          </a:bodyPr>
          <a:lstStyle/>
          <a:p>
            <a:pPr algn="ctr"/>
            <a:r>
              <a:rPr lang="en-US" sz="1600" b="1" dirty="0"/>
              <a:t>Bringing awareness of the services professional within the events community </a:t>
            </a:r>
          </a:p>
          <a:p>
            <a:pPr algn="ctr"/>
            <a:endParaRPr lang="en-US" sz="1600" b="1" dirty="0"/>
          </a:p>
          <a:p>
            <a:pPr algn="ctr"/>
            <a:r>
              <a:rPr lang="en-US" sz="1600" b="1" dirty="0"/>
              <a:t>PR and Social Media to emphasize the value of education for CSMs </a:t>
            </a:r>
          </a:p>
          <a:p>
            <a:pPr algn="ctr"/>
            <a:endParaRPr lang="en-US" sz="1600" b="1" dirty="0"/>
          </a:p>
          <a:p>
            <a:pPr algn="ctr"/>
            <a:r>
              <a:rPr lang="en-US" sz="1600" b="1" dirty="0"/>
              <a:t>Flyer available on ESPA web site – Use it to gain approval to attend the Conference or to recruit fellow CSM peers</a:t>
            </a:r>
          </a:p>
        </p:txBody>
      </p:sp>
      <p:pic>
        <p:nvPicPr>
          <p:cNvPr id="4" name="Picture 3"/>
          <p:cNvPicPr>
            <a:picLocks noChangeAspect="1"/>
          </p:cNvPicPr>
          <p:nvPr/>
        </p:nvPicPr>
        <p:blipFill>
          <a:blip r:embed="rId2"/>
          <a:stretch>
            <a:fillRect/>
          </a:stretch>
        </p:blipFill>
        <p:spPr>
          <a:xfrm>
            <a:off x="4710113" y="323170"/>
            <a:ext cx="5362575" cy="6276975"/>
          </a:xfrm>
          <a:prstGeom prst="rect">
            <a:avLst/>
          </a:prstGeom>
        </p:spPr>
      </p:pic>
    </p:spTree>
    <p:extLst>
      <p:ext uri="{BB962C8B-B14F-4D97-AF65-F5344CB8AC3E}">
        <p14:creationId xmlns:p14="http://schemas.microsoft.com/office/powerpoint/2010/main" val="193580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5069" y="1042648"/>
            <a:ext cx="9144000" cy="1034603"/>
          </a:xfrm>
        </p:spPr>
        <p:txBody>
          <a:bodyPr>
            <a:noAutofit/>
          </a:bodyPr>
          <a:lstStyle/>
          <a:p>
            <a:pPr algn="ctr"/>
            <a:r>
              <a:rPr lang="en-US" sz="4800" b="1" dirty="0">
                <a:solidFill>
                  <a:srgbClr val="046839"/>
                </a:solidFill>
              </a:rPr>
              <a:t>Member Recognition &amp; Scholarship </a:t>
            </a:r>
            <a:r>
              <a:rPr lang="en-US" sz="4800" b="1" dirty="0" err="1">
                <a:solidFill>
                  <a:srgbClr val="046839"/>
                </a:solidFill>
              </a:rPr>
              <a:t>Opps</a:t>
            </a:r>
            <a:br>
              <a:rPr lang="en-US" sz="6000" b="1" dirty="0">
                <a:solidFill>
                  <a:srgbClr val="046839"/>
                </a:solidFill>
              </a:rPr>
            </a:br>
            <a:endParaRPr lang="en-US" sz="2800" b="1" i="1" dirty="0">
              <a:solidFill>
                <a:srgbClr val="046839"/>
              </a:solidFill>
            </a:endParaRPr>
          </a:p>
        </p:txBody>
      </p:sp>
      <p:sp>
        <p:nvSpPr>
          <p:cNvPr id="5" name="Subtitle 4"/>
          <p:cNvSpPr>
            <a:spLocks noGrp="1"/>
          </p:cNvSpPr>
          <p:nvPr>
            <p:ph type="subTitle" idx="1"/>
          </p:nvPr>
        </p:nvSpPr>
        <p:spPr>
          <a:xfrm>
            <a:off x="1301519" y="1944807"/>
            <a:ext cx="7766936" cy="4913193"/>
          </a:xfrm>
        </p:spPr>
        <p:txBody>
          <a:bodyPr>
            <a:noAutofit/>
          </a:bodyPr>
          <a:lstStyle/>
          <a:p>
            <a:pPr marL="285750" indent="-285750" algn="l">
              <a:spcBef>
                <a:spcPts val="0"/>
              </a:spcBef>
              <a:buFont typeface="Wingdings" panose="05000000000000000000" pitchFamily="2" charset="2"/>
              <a:buChar char="Ø"/>
            </a:pPr>
            <a:r>
              <a:rPr lang="en-US" sz="1400" b="1" i="1" dirty="0">
                <a:solidFill>
                  <a:schemeClr val="tx1"/>
                </a:solidFill>
              </a:rPr>
              <a:t>CSM of the Year</a:t>
            </a:r>
          </a:p>
          <a:p>
            <a:pPr marL="742950" lvl="1" indent="-285750" algn="l">
              <a:spcBef>
                <a:spcPts val="0"/>
              </a:spcBef>
              <a:buFont typeface="Wingdings" panose="05000000000000000000" pitchFamily="2" charset="2"/>
              <a:buChar char="Ø"/>
            </a:pPr>
            <a:r>
              <a:rPr lang="en-US" sz="1400" i="1" dirty="0">
                <a:solidFill>
                  <a:schemeClr val="tx1"/>
                </a:solidFill>
              </a:rPr>
              <a:t>Successful Meetings</a:t>
            </a:r>
            <a:r>
              <a:rPr lang="en-US" sz="1400" dirty="0">
                <a:solidFill>
                  <a:schemeClr val="tx1"/>
                </a:solidFill>
              </a:rPr>
              <a:t>' Convention Services Manager of the Year award winners have demonstrated to the most demanding critics in the business - meeting planners - their ability to provide the highest level of service. </a:t>
            </a:r>
          </a:p>
          <a:p>
            <a:pPr marL="742950" lvl="1" indent="-285750" algn="l">
              <a:spcBef>
                <a:spcPts val="0"/>
              </a:spcBef>
              <a:buFont typeface="Wingdings" panose="05000000000000000000" pitchFamily="2" charset="2"/>
              <a:buChar char="Ø"/>
            </a:pPr>
            <a:endParaRPr lang="en-US" sz="1400" dirty="0">
              <a:solidFill>
                <a:schemeClr val="tx1"/>
              </a:solidFill>
            </a:endParaRPr>
          </a:p>
          <a:p>
            <a:pPr marL="285750" indent="-285750" algn="l">
              <a:spcBef>
                <a:spcPts val="0"/>
              </a:spcBef>
              <a:buFont typeface="Wingdings" panose="05000000000000000000" pitchFamily="2" charset="2"/>
              <a:buChar char="Ø"/>
            </a:pPr>
            <a:r>
              <a:rPr lang="en-US" sz="1400" b="1" dirty="0">
                <a:solidFill>
                  <a:schemeClr val="tx1"/>
                </a:solidFill>
              </a:rPr>
              <a:t>Executive Excellence Award</a:t>
            </a:r>
          </a:p>
          <a:p>
            <a:pPr marL="742950" lvl="1" indent="-285750" algn="l">
              <a:spcBef>
                <a:spcPts val="0"/>
              </a:spcBef>
              <a:buFont typeface="Wingdings" panose="05000000000000000000" pitchFamily="2" charset="2"/>
              <a:buChar char="Ø"/>
            </a:pPr>
            <a:r>
              <a:rPr lang="en-US" sz="1400" dirty="0">
                <a:solidFill>
                  <a:schemeClr val="tx1"/>
                </a:solidFill>
              </a:rPr>
              <a:t>ESPA recognizes an executive for his or her commitment and dedication to the profession of event service and to giving key support and leadership to members of their services team. ESPA members submit nominations for executives who support ESPA and are convention services advocates.</a:t>
            </a:r>
          </a:p>
          <a:p>
            <a:pPr marL="742950" lvl="1" indent="-285750" algn="l">
              <a:spcBef>
                <a:spcPts val="0"/>
              </a:spcBef>
              <a:buFont typeface="Wingdings" panose="05000000000000000000" pitchFamily="2" charset="2"/>
              <a:buChar char="Ø"/>
            </a:pPr>
            <a:endParaRPr lang="en-US" sz="1400" dirty="0">
              <a:solidFill>
                <a:schemeClr val="tx1"/>
              </a:solidFill>
            </a:endParaRPr>
          </a:p>
          <a:p>
            <a:pPr marL="285750" indent="-285750" algn="l">
              <a:spcBef>
                <a:spcPts val="0"/>
              </a:spcBef>
              <a:buFont typeface="Wingdings" panose="05000000000000000000" pitchFamily="2" charset="2"/>
              <a:buChar char="Ø"/>
            </a:pPr>
            <a:r>
              <a:rPr lang="en-US" sz="1400" b="1" dirty="0">
                <a:solidFill>
                  <a:schemeClr val="tx1"/>
                </a:solidFill>
              </a:rPr>
              <a:t>Meeting Professional of the Year</a:t>
            </a:r>
          </a:p>
          <a:p>
            <a:pPr marL="742950" lvl="1" indent="-285750" algn="l">
              <a:spcBef>
                <a:spcPts val="0"/>
              </a:spcBef>
              <a:buFont typeface="Wingdings" panose="05000000000000000000" pitchFamily="2" charset="2"/>
              <a:buChar char="Ø"/>
            </a:pPr>
            <a:r>
              <a:rPr lang="en-US" sz="1400" dirty="0">
                <a:solidFill>
                  <a:schemeClr val="tx1"/>
                </a:solidFill>
              </a:rPr>
              <a:t>This award was designed to recognize the hard-working meeting professional who exhibits personal and professional characteristics that create an environment that focuses on team work, as well as shows support for the event services profession.</a:t>
            </a:r>
          </a:p>
          <a:p>
            <a:pPr marL="742950" lvl="1" indent="-285750" algn="l">
              <a:spcBef>
                <a:spcPts val="0"/>
              </a:spcBef>
              <a:buFont typeface="Wingdings" panose="05000000000000000000" pitchFamily="2" charset="2"/>
              <a:buChar char="Ø"/>
            </a:pPr>
            <a:endParaRPr lang="en-US" sz="1400" dirty="0">
              <a:solidFill>
                <a:schemeClr val="tx1"/>
              </a:solidFill>
            </a:endParaRPr>
          </a:p>
          <a:p>
            <a:pPr marL="285750" indent="-285750" algn="l">
              <a:spcBef>
                <a:spcPts val="0"/>
              </a:spcBef>
              <a:buFont typeface="Wingdings" panose="05000000000000000000" pitchFamily="2" charset="2"/>
              <a:buChar char="Ø"/>
            </a:pPr>
            <a:r>
              <a:rPr lang="en-US" sz="1400" b="1" dirty="0">
                <a:solidFill>
                  <a:schemeClr val="tx1"/>
                </a:solidFill>
              </a:rPr>
              <a:t>William H. Just,  CAE, CMP Memorial Award</a:t>
            </a:r>
          </a:p>
          <a:p>
            <a:pPr marL="742950" lvl="1" indent="-285750" algn="l">
              <a:spcBef>
                <a:spcPts val="0"/>
              </a:spcBef>
              <a:buFont typeface="Wingdings" panose="05000000000000000000" pitchFamily="2" charset="2"/>
              <a:buChar char="Ø"/>
            </a:pPr>
            <a:r>
              <a:rPr lang="en-US" sz="1300" dirty="0">
                <a:solidFill>
                  <a:schemeClr val="tx1"/>
                </a:solidFill>
              </a:rPr>
              <a:t>This award recognizes an ESPA member who has received their CMP certification within the last five years. The award was established in honor of the late William H. Just, CAE, CMP who founded ESPA in 1988.  Bill Just also played a key role in the establishment of the CMP program.  </a:t>
            </a:r>
          </a:p>
          <a:p>
            <a:pPr marL="285750" indent="-285750" algn="l">
              <a:spcBef>
                <a:spcPts val="0"/>
              </a:spcBef>
              <a:buFont typeface="Wingdings" panose="05000000000000000000" pitchFamily="2" charset="2"/>
              <a:buChar char="Ø"/>
            </a:pPr>
            <a:endParaRPr lang="en-US" sz="1400" dirty="0">
              <a:solidFill>
                <a:schemeClr val="tx1"/>
              </a:solidFill>
            </a:endParaRPr>
          </a:p>
          <a:p>
            <a:endParaRPr lang="en-US" sz="1400" dirty="0">
              <a:solidFill>
                <a:schemeClr val="tx1"/>
              </a:solidFill>
            </a:endParaRPr>
          </a:p>
          <a:p>
            <a:br>
              <a:rPr lang="en-US" sz="1400" dirty="0">
                <a:solidFill>
                  <a:schemeClr val="tx1"/>
                </a:solidFill>
              </a:rPr>
            </a:br>
            <a:endParaRPr lang="en-US" sz="1400" dirty="0">
              <a:solidFill>
                <a:schemeClr val="tx1"/>
              </a:solidFill>
            </a:endParaRPr>
          </a:p>
          <a:p>
            <a:pPr marL="571500" indent="-571500" algn="l">
              <a:buFont typeface="Wingdings" panose="05000000000000000000" pitchFamily="2" charset="2"/>
              <a:buChar char="Ø"/>
            </a:pPr>
            <a:endParaRPr lang="en-US" sz="1400" dirty="0">
              <a:solidFill>
                <a:schemeClr val="tx1"/>
              </a:solidFill>
            </a:endParaRPr>
          </a:p>
          <a:p>
            <a:r>
              <a:rPr lang="en-US" sz="1400" dirty="0">
                <a:solidFill>
                  <a:schemeClr val="tx1"/>
                </a:solidFill>
              </a:rPr>
              <a:t> </a:t>
            </a:r>
          </a:p>
          <a:p>
            <a:r>
              <a:rPr lang="en-US" sz="1400" dirty="0">
                <a:solidFill>
                  <a:schemeClr val="tx1"/>
                </a:solidFill>
              </a:rPr>
              <a:t> </a:t>
            </a:r>
          </a:p>
          <a:p>
            <a:endParaRPr lang="en-US" sz="1400" dirty="0">
              <a:solidFill>
                <a:schemeClr val="tx1"/>
              </a:solidFill>
            </a:endParaRPr>
          </a:p>
          <a:p>
            <a:pPr marL="571500" indent="-571500" algn="l">
              <a:buFont typeface="Wingdings" panose="05000000000000000000" pitchFamily="2" charset="2"/>
              <a:buChar char="Ø"/>
            </a:pPr>
            <a:endParaRPr lang="en-US" sz="1400" dirty="0">
              <a:solidFill>
                <a:schemeClr val="tx1"/>
              </a:solidFill>
            </a:endParaRPr>
          </a:p>
        </p:txBody>
      </p:sp>
    </p:spTree>
    <p:extLst>
      <p:ext uri="{BB962C8B-B14F-4D97-AF65-F5344CB8AC3E}">
        <p14:creationId xmlns:p14="http://schemas.microsoft.com/office/powerpoint/2010/main" val="385808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635" y="1455000"/>
            <a:ext cx="9144000" cy="914984"/>
          </a:xfrm>
        </p:spPr>
        <p:txBody>
          <a:bodyPr/>
          <a:lstStyle/>
          <a:p>
            <a:pPr algn="ctr"/>
            <a:r>
              <a:rPr lang="en-US" sz="4800" dirty="0">
                <a:solidFill>
                  <a:srgbClr val="046839"/>
                </a:solidFill>
              </a:rPr>
              <a:t>ESPA’s Mission Statement</a:t>
            </a:r>
          </a:p>
        </p:txBody>
      </p:sp>
      <p:sp>
        <p:nvSpPr>
          <p:cNvPr id="3" name="Subtitle 2"/>
          <p:cNvSpPr>
            <a:spLocks noGrp="1"/>
          </p:cNvSpPr>
          <p:nvPr>
            <p:ph type="subTitle" idx="1"/>
          </p:nvPr>
        </p:nvSpPr>
        <p:spPr>
          <a:xfrm>
            <a:off x="600635" y="2894655"/>
            <a:ext cx="9144000" cy="2963779"/>
          </a:xfrm>
        </p:spPr>
        <p:txBody>
          <a:bodyPr>
            <a:normAutofit/>
          </a:bodyPr>
          <a:lstStyle/>
          <a:p>
            <a:pPr algn="ctr"/>
            <a:r>
              <a:rPr lang="en-US" sz="2800" dirty="0"/>
              <a:t>ESPA is dedicated to elevating the event and convention service profession and to preparing members, through education and networking, for their pivotal role in innovative and successful event execution.</a:t>
            </a:r>
          </a:p>
          <a:p>
            <a:pPr algn="ctr"/>
            <a:r>
              <a:rPr lang="en-US" sz="2800" b="1" dirty="0"/>
              <a:t>The only association focused on the Services professional!</a:t>
            </a:r>
          </a:p>
        </p:txBody>
      </p:sp>
    </p:spTree>
    <p:extLst>
      <p:ext uri="{BB962C8B-B14F-4D97-AF65-F5344CB8AC3E}">
        <p14:creationId xmlns:p14="http://schemas.microsoft.com/office/powerpoint/2010/main" val="422772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6463" y="383573"/>
            <a:ext cx="9144000" cy="5102827"/>
          </a:xfrm>
        </p:spPr>
        <p:txBody>
          <a:bodyPr>
            <a:normAutofit fontScale="25000" lnSpcReduction="20000"/>
          </a:bodyPr>
          <a:lstStyle/>
          <a:p>
            <a:pPr algn="ctr"/>
            <a:r>
              <a:rPr lang="en-US" sz="19200" b="1" dirty="0">
                <a:solidFill>
                  <a:srgbClr val="046839"/>
                </a:solidFill>
              </a:rPr>
              <a:t>Recent Initiatives</a:t>
            </a:r>
          </a:p>
          <a:p>
            <a:pPr algn="ctr"/>
            <a:r>
              <a:rPr lang="en-US" sz="7400" b="1" dirty="0">
                <a:solidFill>
                  <a:srgbClr val="046839"/>
                </a:solidFill>
              </a:rPr>
              <a:t>ESPA Code of Ethics</a:t>
            </a:r>
            <a:endParaRPr lang="en-US" sz="7400" dirty="0">
              <a:solidFill>
                <a:srgbClr val="046839"/>
              </a:solidFill>
            </a:endParaRPr>
          </a:p>
          <a:p>
            <a:pPr algn="l"/>
            <a:r>
              <a:rPr lang="en-US" sz="7200" i="1">
                <a:solidFill>
                  <a:schemeClr val="tx1"/>
                </a:solidFill>
              </a:rPr>
              <a:t>Event </a:t>
            </a:r>
            <a:r>
              <a:rPr lang="en-US" sz="7200" i="1" dirty="0">
                <a:solidFill>
                  <a:schemeClr val="tx1"/>
                </a:solidFill>
              </a:rPr>
              <a:t>Service Professionals Association (ESPA) presents the following ethics statement to establish and promote the professional behaviors we feel are vital to our work in the hospitality business…</a:t>
            </a:r>
          </a:p>
          <a:p>
            <a:pPr algn="ctr"/>
            <a:r>
              <a:rPr lang="en-US" sz="7400" b="1" dirty="0">
                <a:solidFill>
                  <a:srgbClr val="046839"/>
                </a:solidFill>
              </a:rPr>
              <a:t>Accessibility FAQ</a:t>
            </a:r>
          </a:p>
          <a:p>
            <a:pPr algn="l">
              <a:buFont typeface="Wingdings" panose="05000000000000000000" pitchFamily="2" charset="2"/>
              <a:buChar char="Ø"/>
            </a:pPr>
            <a:r>
              <a:rPr lang="en-US" sz="7200" dirty="0">
                <a:solidFill>
                  <a:schemeClr val="tx1"/>
                </a:solidFill>
              </a:rPr>
              <a:t>This template is available as a part of the ESPA online toolkit, and was developed with the input meeting planners and our members. </a:t>
            </a:r>
          </a:p>
          <a:p>
            <a:pPr algn="l"/>
            <a:endParaRPr lang="en-US" sz="3600" dirty="0">
              <a:solidFill>
                <a:schemeClr val="tx1"/>
              </a:solidFill>
            </a:endParaRPr>
          </a:p>
          <a:p>
            <a:pPr algn="ctr"/>
            <a:r>
              <a:rPr lang="en-US" sz="7600" b="1" dirty="0">
                <a:solidFill>
                  <a:srgbClr val="046839"/>
                </a:solidFill>
              </a:rPr>
              <a:t>Security Initiative</a:t>
            </a:r>
          </a:p>
          <a:p>
            <a:pPr algn="l">
              <a:buFont typeface="Wingdings" panose="05000000000000000000" pitchFamily="2" charset="2"/>
              <a:buChar char="Ø"/>
            </a:pPr>
            <a:r>
              <a:rPr lang="en-US" sz="7200" dirty="0">
                <a:solidFill>
                  <a:schemeClr val="tx1"/>
                </a:solidFill>
              </a:rPr>
              <a:t>ESPA is currently in development of a document to aid members in security conversations with planners.</a:t>
            </a:r>
          </a:p>
          <a:p>
            <a:pPr algn="ctr"/>
            <a:r>
              <a:rPr lang="en-US" sz="7600" b="1" dirty="0">
                <a:solidFill>
                  <a:srgbClr val="046839"/>
                </a:solidFill>
              </a:rPr>
              <a:t>Metrics Toolkit</a:t>
            </a:r>
          </a:p>
          <a:p>
            <a:pPr algn="l">
              <a:buFont typeface="Wingdings" panose="05000000000000000000" pitchFamily="2" charset="2"/>
              <a:buChar char="Ø"/>
            </a:pPr>
            <a:r>
              <a:rPr lang="en-US" sz="7200" dirty="0">
                <a:solidFill>
                  <a:schemeClr val="tx1"/>
                </a:solidFill>
              </a:rPr>
              <a:t>Development of a toolkit of various methods and metrics that CSMs can use to demonstrate Services’ value to destinations and venues</a:t>
            </a:r>
          </a:p>
          <a:p>
            <a:pPr algn="l">
              <a:buFont typeface="Wingdings" panose="05000000000000000000" pitchFamily="2" charset="2"/>
              <a:buChar char="Ø"/>
            </a:pPr>
            <a:endParaRPr lang="en-US" sz="7200" dirty="0">
              <a:solidFill>
                <a:schemeClr val="tx1"/>
              </a:solidFill>
            </a:endParaRPr>
          </a:p>
          <a:p>
            <a:pPr algn="l"/>
            <a:endParaRPr lang="en-US" sz="5600" dirty="0">
              <a:solidFill>
                <a:schemeClr val="tx1"/>
              </a:solidFill>
            </a:endParaRPr>
          </a:p>
          <a:p>
            <a:pPr algn="l"/>
            <a:endParaRPr lang="en-US" sz="5600" dirty="0">
              <a:solidFill>
                <a:schemeClr val="tx1"/>
              </a:solidFill>
            </a:endParaRPr>
          </a:p>
          <a:p>
            <a:pPr algn="ctr"/>
            <a:r>
              <a:rPr lang="en-US" sz="7600" i="1" dirty="0">
                <a:solidFill>
                  <a:srgbClr val="046839"/>
                </a:solidFill>
              </a:rPr>
              <a:t>These are Great Opportunities for Member Involvement and Leadership</a:t>
            </a:r>
          </a:p>
          <a:p>
            <a:pPr algn="l">
              <a:buFont typeface="Wingdings" panose="05000000000000000000" pitchFamily="2" charset="2"/>
              <a:buChar char="Ø"/>
            </a:pPr>
            <a:endParaRPr lang="en-US" sz="3600" dirty="0">
              <a:solidFill>
                <a:schemeClr val="tx1"/>
              </a:solidFill>
            </a:endParaRPr>
          </a:p>
          <a:p>
            <a:pPr algn="l"/>
            <a:endParaRPr lang="en-US" sz="3600" dirty="0">
              <a:solidFill>
                <a:schemeClr val="tx1"/>
              </a:solidFill>
            </a:endParaRPr>
          </a:p>
          <a:p>
            <a:pPr algn="ctr"/>
            <a:endParaRPr lang="en-US" sz="3600" b="1" dirty="0"/>
          </a:p>
        </p:txBody>
      </p:sp>
    </p:spTree>
    <p:extLst>
      <p:ext uri="{BB962C8B-B14F-4D97-AF65-F5344CB8AC3E}">
        <p14:creationId xmlns:p14="http://schemas.microsoft.com/office/powerpoint/2010/main" val="141092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759095" cy="1320800"/>
          </a:xfrm>
        </p:spPr>
        <p:txBody>
          <a:bodyPr/>
          <a:lstStyle/>
          <a:p>
            <a:r>
              <a:rPr lang="en-US" dirty="0"/>
              <a:t>In the Words of an ESPA Past President</a:t>
            </a:r>
          </a:p>
        </p:txBody>
      </p:sp>
      <p:sp>
        <p:nvSpPr>
          <p:cNvPr id="3" name="Content Placeholder 2"/>
          <p:cNvSpPr>
            <a:spLocks noGrp="1"/>
          </p:cNvSpPr>
          <p:nvPr>
            <p:ph idx="1"/>
          </p:nvPr>
        </p:nvSpPr>
        <p:spPr/>
        <p:txBody>
          <a:bodyPr/>
          <a:lstStyle/>
          <a:p>
            <a:pPr marL="0" indent="0">
              <a:buNone/>
            </a:pPr>
            <a:r>
              <a:rPr lang="en-US" i="1" dirty="0"/>
              <a:t>…Will there ever be a better time than right now to invest in your professional development…your future?  I call upon each of us to commit to growing ESPA and our footprint in the meetings industry… through education, friendship and innovation.</a:t>
            </a:r>
          </a:p>
          <a:p>
            <a:pPr marL="0" indent="0">
              <a:buNone/>
            </a:pPr>
            <a:r>
              <a:rPr lang="en-US" dirty="0"/>
              <a:t>Sincerely, </a:t>
            </a:r>
          </a:p>
          <a:p>
            <a:pPr marL="0" indent="0">
              <a:buNone/>
            </a:pPr>
            <a:r>
              <a:rPr lang="en-US" dirty="0"/>
              <a:t>Denise Suttle, CMP</a:t>
            </a:r>
            <a:br>
              <a:rPr lang="en-US" dirty="0"/>
            </a:br>
            <a:r>
              <a:rPr lang="en-US" dirty="0"/>
              <a:t>ESPA Past-President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396343"/>
            <a:ext cx="1088572" cy="1360715"/>
          </a:xfrm>
          <a:prstGeom prst="rect">
            <a:avLst/>
          </a:prstGeom>
        </p:spPr>
      </p:pic>
    </p:spTree>
    <p:extLst>
      <p:ext uri="{BB962C8B-B14F-4D97-AF65-F5344CB8AC3E}">
        <p14:creationId xmlns:p14="http://schemas.microsoft.com/office/powerpoint/2010/main" val="398243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635" y="1455000"/>
            <a:ext cx="9144000" cy="914984"/>
          </a:xfrm>
        </p:spPr>
        <p:txBody>
          <a:bodyPr/>
          <a:lstStyle/>
          <a:p>
            <a:pPr algn="ctr"/>
            <a:r>
              <a:rPr lang="en-US" sz="4800" dirty="0">
                <a:solidFill>
                  <a:srgbClr val="046839"/>
                </a:solidFill>
              </a:rPr>
              <a:t>ESPA’s Mission</a:t>
            </a:r>
          </a:p>
        </p:txBody>
      </p:sp>
      <p:sp>
        <p:nvSpPr>
          <p:cNvPr id="3" name="Subtitle 2"/>
          <p:cNvSpPr>
            <a:spLocks noGrp="1"/>
          </p:cNvSpPr>
          <p:nvPr>
            <p:ph type="subTitle" idx="1"/>
          </p:nvPr>
        </p:nvSpPr>
        <p:spPr>
          <a:xfrm>
            <a:off x="600635" y="2894655"/>
            <a:ext cx="9144000" cy="2963779"/>
          </a:xfrm>
        </p:spPr>
        <p:txBody>
          <a:bodyPr>
            <a:normAutofit fontScale="92500" lnSpcReduction="20000"/>
          </a:bodyPr>
          <a:lstStyle/>
          <a:p>
            <a:pPr algn="ctr"/>
            <a:r>
              <a:rPr lang="en-US" sz="2800" b="1" dirty="0"/>
              <a:t>Benefits fall into these main buckets:</a:t>
            </a:r>
          </a:p>
          <a:p>
            <a:pPr algn="ctr"/>
            <a:endParaRPr lang="en-US" sz="2800" b="1" dirty="0"/>
          </a:p>
          <a:p>
            <a:pPr marL="457200" indent="-457200" algn="ctr">
              <a:buFont typeface="Arial" panose="020B0604020202020204" pitchFamily="34" charset="0"/>
              <a:buChar char="•"/>
            </a:pPr>
            <a:r>
              <a:rPr lang="en-US" sz="2800" b="1" dirty="0"/>
              <a:t>Services and events industry education </a:t>
            </a:r>
          </a:p>
          <a:p>
            <a:pPr marL="457200" indent="-457200" algn="ctr">
              <a:buFont typeface="Arial" panose="020B0604020202020204" pitchFamily="34" charset="0"/>
              <a:buChar char="•"/>
            </a:pPr>
            <a:r>
              <a:rPr lang="en-US" sz="2800" b="1" dirty="0"/>
              <a:t>Networking and relationship building for service professionals</a:t>
            </a:r>
          </a:p>
          <a:p>
            <a:pPr marL="457200" indent="-457200" algn="ctr">
              <a:buFont typeface="Arial" panose="020B0604020202020204" pitchFamily="34" charset="0"/>
              <a:buChar char="•"/>
            </a:pPr>
            <a:r>
              <a:rPr lang="en-US" sz="2800" b="1" dirty="0"/>
              <a:t>Bringing awareness of the role of the services professional within the events community</a:t>
            </a:r>
          </a:p>
        </p:txBody>
      </p:sp>
    </p:spTree>
    <p:extLst>
      <p:ext uri="{BB962C8B-B14F-4D97-AF65-F5344CB8AC3E}">
        <p14:creationId xmlns:p14="http://schemas.microsoft.com/office/powerpoint/2010/main" val="380825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635" y="1455000"/>
            <a:ext cx="9144000" cy="914984"/>
          </a:xfrm>
        </p:spPr>
        <p:txBody>
          <a:bodyPr/>
          <a:lstStyle/>
          <a:p>
            <a:pPr algn="ctr"/>
            <a:r>
              <a:rPr lang="en-US" sz="4800" dirty="0">
                <a:solidFill>
                  <a:srgbClr val="046839"/>
                </a:solidFill>
              </a:rPr>
              <a:t>ESPA’s Mission</a:t>
            </a:r>
          </a:p>
        </p:txBody>
      </p:sp>
      <p:sp>
        <p:nvSpPr>
          <p:cNvPr id="3" name="Subtitle 2"/>
          <p:cNvSpPr>
            <a:spLocks noGrp="1"/>
          </p:cNvSpPr>
          <p:nvPr>
            <p:ph type="subTitle" idx="1"/>
          </p:nvPr>
        </p:nvSpPr>
        <p:spPr>
          <a:xfrm>
            <a:off x="600635" y="2894655"/>
            <a:ext cx="9144000" cy="2963779"/>
          </a:xfrm>
        </p:spPr>
        <p:txBody>
          <a:bodyPr>
            <a:normAutofit/>
          </a:bodyPr>
          <a:lstStyle/>
          <a:p>
            <a:pPr algn="ctr"/>
            <a:endParaRPr lang="en-US" sz="2800" b="1" dirty="0"/>
          </a:p>
          <a:p>
            <a:pPr algn="ctr"/>
            <a:r>
              <a:rPr lang="en-US" sz="2800" b="1" dirty="0"/>
              <a:t>Services and events industry education </a:t>
            </a:r>
          </a:p>
        </p:txBody>
      </p:sp>
    </p:spTree>
    <p:extLst>
      <p:ext uri="{BB962C8B-B14F-4D97-AF65-F5344CB8AC3E}">
        <p14:creationId xmlns:p14="http://schemas.microsoft.com/office/powerpoint/2010/main" val="298346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04" y="1243676"/>
            <a:ext cx="9144000" cy="1077686"/>
          </a:xfrm>
        </p:spPr>
        <p:txBody>
          <a:bodyPr>
            <a:normAutofit/>
          </a:bodyPr>
          <a:lstStyle/>
          <a:p>
            <a:pPr algn="ctr"/>
            <a:r>
              <a:rPr lang="en-US" sz="4800" dirty="0">
                <a:solidFill>
                  <a:srgbClr val="046839"/>
                </a:solidFill>
              </a:rPr>
              <a:t>Webinars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643" y="1699682"/>
            <a:ext cx="1425575" cy="1243359"/>
          </a:xfrm>
          <a:prstGeom prst="rect">
            <a:avLst/>
          </a:prstGeom>
        </p:spPr>
      </p:pic>
      <p:sp>
        <p:nvSpPr>
          <p:cNvPr id="6" name="Subtitle 2"/>
          <p:cNvSpPr txBox="1">
            <a:spLocks/>
          </p:cNvSpPr>
          <p:nvPr/>
        </p:nvSpPr>
        <p:spPr>
          <a:xfrm>
            <a:off x="816430" y="2771002"/>
            <a:ext cx="7972344" cy="32814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b="1" dirty="0">
                <a:solidFill>
                  <a:srgbClr val="7F7F7F"/>
                </a:solidFill>
              </a:rPr>
              <a:t>Bringing education to YOU at your office or facility</a:t>
            </a:r>
          </a:p>
          <a:p>
            <a:pPr marL="285750" indent="-285750" algn="l">
              <a:buFont typeface="Arial" panose="020B0604020202020204" pitchFamily="34" charset="0"/>
              <a:buChar char="•"/>
            </a:pPr>
            <a:r>
              <a:rPr lang="en-US" sz="1800" b="1" dirty="0">
                <a:solidFill>
                  <a:srgbClr val="7F7F7F"/>
                </a:solidFill>
              </a:rPr>
              <a:t>Topics are planned by Continuing Education Committee with a goal to be beneficial to CSMs from all disciplines</a:t>
            </a:r>
          </a:p>
          <a:p>
            <a:pPr marL="285750" indent="-285750" algn="l">
              <a:buFont typeface="Arial" panose="020B0604020202020204" pitchFamily="34" charset="0"/>
              <a:buChar char="•"/>
            </a:pPr>
            <a:r>
              <a:rPr lang="en-US" sz="1800" b="1" dirty="0">
                <a:solidFill>
                  <a:srgbClr val="7F7F7F"/>
                </a:solidFill>
              </a:rPr>
              <a:t>ESPA is a CMP Preferred Provider </a:t>
            </a:r>
          </a:p>
          <a:p>
            <a:pPr marL="285750" indent="-285750" algn="l">
              <a:buFont typeface="Arial" panose="020B0604020202020204" pitchFamily="34" charset="0"/>
              <a:buChar char="•"/>
            </a:pPr>
            <a:r>
              <a:rPr lang="en-US" sz="1800" b="1" dirty="0">
                <a:solidFill>
                  <a:srgbClr val="7F7F7F"/>
                </a:solidFill>
              </a:rPr>
              <a:t>You get 1 continuing education contact hour for each CMP approved webinar – that means up to 10 hours that can be earned just from webinars</a:t>
            </a:r>
          </a:p>
          <a:p>
            <a:pPr marL="285750" indent="-285750" algn="l">
              <a:buFont typeface="Arial" panose="020B0604020202020204" pitchFamily="34" charset="0"/>
              <a:buChar char="•"/>
            </a:pPr>
            <a:r>
              <a:rPr lang="en-US" sz="1800" b="1" dirty="0">
                <a:solidFill>
                  <a:srgbClr val="7F7F7F"/>
                </a:solidFill>
              </a:rPr>
              <a:t>Webinar Packages available at discounted rates</a:t>
            </a:r>
          </a:p>
          <a:p>
            <a:endParaRPr lang="en-US" sz="1400" dirty="0">
              <a:solidFill>
                <a:srgbClr val="046839"/>
              </a:solidFill>
            </a:endParaRPr>
          </a:p>
        </p:txBody>
      </p:sp>
    </p:spTree>
    <p:extLst>
      <p:ext uri="{BB962C8B-B14F-4D97-AF65-F5344CB8AC3E}">
        <p14:creationId xmlns:p14="http://schemas.microsoft.com/office/powerpoint/2010/main" val="123750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362" y="917230"/>
            <a:ext cx="6370580" cy="5497638"/>
          </a:xfrm>
        </p:spPr>
        <p:txBody>
          <a:bodyPr>
            <a:normAutofit/>
          </a:bodyPr>
          <a:lstStyle/>
          <a:p>
            <a:pPr marL="0" indent="0" algn="ctr">
              <a:buNone/>
            </a:pPr>
            <a:r>
              <a:rPr lang="en-US" sz="4100" dirty="0">
                <a:solidFill>
                  <a:srgbClr val="046839"/>
                </a:solidFill>
              </a:rPr>
              <a:t>Annual Conference - What education will you experience?</a:t>
            </a:r>
          </a:p>
          <a:p>
            <a:pPr marL="0" indent="0" algn="ctr">
              <a:buNone/>
            </a:pPr>
            <a:endParaRPr lang="en-US" dirty="0"/>
          </a:p>
          <a:p>
            <a:pPr>
              <a:buFont typeface="Wingdings" panose="05000000000000000000" pitchFamily="2" charset="2"/>
              <a:buChar char="Ø"/>
            </a:pPr>
            <a:r>
              <a:rPr lang="en-US" b="1" dirty="0">
                <a:solidFill>
                  <a:srgbClr val="7F7F7F"/>
                </a:solidFill>
              </a:rPr>
              <a:t>2 days of education</a:t>
            </a:r>
            <a:r>
              <a:rPr lang="en-US" dirty="0">
                <a:solidFill>
                  <a:srgbClr val="7F7F7F"/>
                </a:solidFill>
              </a:rPr>
              <a:t> catered to the unique and challenging role that Event Service Managers play every day.  We want to help you be the best CSM that you can be.</a:t>
            </a:r>
          </a:p>
          <a:p>
            <a:pPr>
              <a:buFont typeface="Wingdings" panose="05000000000000000000" pitchFamily="2" charset="2"/>
              <a:buChar char="Ø"/>
            </a:pPr>
            <a:r>
              <a:rPr lang="en-US" b="1" dirty="0">
                <a:solidFill>
                  <a:srgbClr val="7F7F7F"/>
                </a:solidFill>
              </a:rPr>
              <a:t>Continuing Education</a:t>
            </a:r>
            <a:r>
              <a:rPr lang="en-US" dirty="0">
                <a:solidFill>
                  <a:srgbClr val="7F7F7F"/>
                </a:solidFill>
              </a:rPr>
              <a:t> credits!  Our program will provide you with valuable credits towards your CMP requirements</a:t>
            </a:r>
          </a:p>
          <a:p>
            <a:pPr>
              <a:buFont typeface="Wingdings" panose="05000000000000000000" pitchFamily="2" charset="2"/>
              <a:buChar char="Ø"/>
            </a:pPr>
            <a:r>
              <a:rPr lang="en-US" dirty="0">
                <a:solidFill>
                  <a:srgbClr val="7F7F7F"/>
                </a:solidFill>
              </a:rPr>
              <a:t>A learning session with </a:t>
            </a:r>
            <a:r>
              <a:rPr lang="en-US" b="1" dirty="0">
                <a:solidFill>
                  <a:srgbClr val="7F7F7F"/>
                </a:solidFill>
              </a:rPr>
              <a:t>meeting planners</a:t>
            </a:r>
            <a:r>
              <a:rPr lang="en-US" dirty="0">
                <a:solidFill>
                  <a:srgbClr val="7F7F7F"/>
                </a:solidFill>
              </a:rPr>
              <a:t> – an opportunity to get your questions answered direct from planners!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075" y="3778733"/>
            <a:ext cx="1425575" cy="1243359"/>
          </a:xfrm>
          <a:prstGeom prst="rect">
            <a:avLst/>
          </a:prstGeom>
        </p:spPr>
      </p:pic>
      <p:pic>
        <p:nvPicPr>
          <p:cNvPr id="6" name="Picture 5">
            <a:extLst>
              <a:ext uri="{FF2B5EF4-FFF2-40B4-BE49-F238E27FC236}">
                <a16:creationId xmlns:a16="http://schemas.microsoft.com/office/drawing/2014/main" id="{58FDCE09-6DD1-4E4F-9F06-00E9401F4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1485" y="502024"/>
            <a:ext cx="4263181" cy="2841427"/>
          </a:xfrm>
          <a:prstGeom prst="rect">
            <a:avLst/>
          </a:prstGeom>
        </p:spPr>
      </p:pic>
    </p:spTree>
    <p:extLst>
      <p:ext uri="{BB962C8B-B14F-4D97-AF65-F5344CB8AC3E}">
        <p14:creationId xmlns:p14="http://schemas.microsoft.com/office/powerpoint/2010/main" val="26927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3275"/>
            <a:ext cx="8596668" cy="827314"/>
          </a:xfrm>
        </p:spPr>
        <p:txBody>
          <a:bodyPr>
            <a:normAutofit/>
          </a:bodyPr>
          <a:lstStyle/>
          <a:p>
            <a:pPr algn="ctr"/>
            <a:r>
              <a:rPr lang="en-US" sz="4800" dirty="0">
                <a:solidFill>
                  <a:srgbClr val="046839"/>
                </a:solidFill>
              </a:rPr>
              <a:t>ESPA Communications</a:t>
            </a:r>
          </a:p>
        </p:txBody>
      </p:sp>
      <p:sp>
        <p:nvSpPr>
          <p:cNvPr id="3" name="Content Placeholder 2"/>
          <p:cNvSpPr>
            <a:spLocks noGrp="1"/>
          </p:cNvSpPr>
          <p:nvPr>
            <p:ph idx="1"/>
          </p:nvPr>
        </p:nvSpPr>
        <p:spPr>
          <a:xfrm>
            <a:off x="677334" y="2551977"/>
            <a:ext cx="8596668" cy="3880773"/>
          </a:xfrm>
        </p:spPr>
        <p:txBody>
          <a:bodyPr>
            <a:normAutofit/>
          </a:bodyPr>
          <a:lstStyle/>
          <a:p>
            <a:pPr>
              <a:buFont typeface="Wingdings" panose="05000000000000000000" pitchFamily="2" charset="2"/>
              <a:buChar char="Ø"/>
            </a:pPr>
            <a:r>
              <a:rPr lang="en-US" sz="2000" dirty="0">
                <a:solidFill>
                  <a:srgbClr val="7F7F7F"/>
                </a:solidFill>
              </a:rPr>
              <a:t>Monthly</a:t>
            </a:r>
            <a:r>
              <a:rPr lang="en-US" sz="2000" i="1" dirty="0">
                <a:solidFill>
                  <a:srgbClr val="7F7F7F"/>
                </a:solidFill>
              </a:rPr>
              <a:t> event*</a:t>
            </a:r>
            <a:r>
              <a:rPr lang="en-US" sz="2000" i="1" dirty="0" err="1">
                <a:solidFill>
                  <a:srgbClr val="7F7F7F"/>
                </a:solidFill>
              </a:rPr>
              <a:t>ure</a:t>
            </a:r>
            <a:r>
              <a:rPr lang="en-US" sz="2000" i="1" dirty="0">
                <a:solidFill>
                  <a:srgbClr val="7F7F7F"/>
                </a:solidFill>
              </a:rPr>
              <a:t> – </a:t>
            </a:r>
            <a:r>
              <a:rPr lang="en-US" sz="2000" dirty="0">
                <a:solidFill>
                  <a:srgbClr val="7F7F7F"/>
                </a:solidFill>
              </a:rPr>
              <a:t>Info pertinent to CSMs</a:t>
            </a:r>
          </a:p>
          <a:p>
            <a:pPr>
              <a:buFont typeface="Wingdings" panose="05000000000000000000" pitchFamily="2" charset="2"/>
              <a:buChar char="Ø"/>
            </a:pPr>
            <a:r>
              <a:rPr lang="en-US" sz="2000" dirty="0">
                <a:solidFill>
                  <a:srgbClr val="7F7F7F"/>
                </a:solidFill>
              </a:rPr>
              <a:t>Event Trends, Services Tools, Member News, </a:t>
            </a:r>
            <a:br>
              <a:rPr lang="en-US" sz="2000" dirty="0">
                <a:solidFill>
                  <a:srgbClr val="7F7F7F"/>
                </a:solidFill>
              </a:rPr>
            </a:br>
            <a:r>
              <a:rPr lang="en-US" sz="2000" dirty="0">
                <a:solidFill>
                  <a:srgbClr val="7F7F7F"/>
                </a:solidFill>
              </a:rPr>
              <a:t>Planner and Member Spotlights</a:t>
            </a:r>
          </a:p>
        </p:txBody>
      </p:sp>
      <p:pic>
        <p:nvPicPr>
          <p:cNvPr id="4" name="Picture 3"/>
          <p:cNvPicPr>
            <a:picLocks noChangeAspect="1"/>
          </p:cNvPicPr>
          <p:nvPr/>
        </p:nvPicPr>
        <p:blipFill>
          <a:blip r:embed="rId2"/>
          <a:stretch>
            <a:fillRect/>
          </a:stretch>
        </p:blipFill>
        <p:spPr>
          <a:xfrm>
            <a:off x="6478360" y="2043427"/>
            <a:ext cx="4984296" cy="4600260"/>
          </a:xfrm>
          <a:prstGeom prst="rect">
            <a:avLst/>
          </a:prstGeom>
        </p:spPr>
      </p:pic>
    </p:spTree>
    <p:extLst>
      <p:ext uri="{BB962C8B-B14F-4D97-AF65-F5344CB8AC3E}">
        <p14:creationId xmlns:p14="http://schemas.microsoft.com/office/powerpoint/2010/main" val="219827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811" y="199000"/>
            <a:ext cx="9144000" cy="850816"/>
          </a:xfrm>
        </p:spPr>
        <p:txBody>
          <a:bodyPr>
            <a:normAutofit/>
          </a:bodyPr>
          <a:lstStyle/>
          <a:p>
            <a:pPr algn="ctr"/>
            <a:r>
              <a:rPr lang="en-US" sz="4800" dirty="0">
                <a:solidFill>
                  <a:srgbClr val="046839"/>
                </a:solidFill>
              </a:rPr>
              <a:t>Website Resources</a:t>
            </a:r>
          </a:p>
        </p:txBody>
      </p:sp>
      <p:sp>
        <p:nvSpPr>
          <p:cNvPr id="3" name="Subtitle 2"/>
          <p:cNvSpPr>
            <a:spLocks noGrp="1"/>
          </p:cNvSpPr>
          <p:nvPr>
            <p:ph type="subTitle" idx="1"/>
          </p:nvPr>
        </p:nvSpPr>
        <p:spPr>
          <a:xfrm>
            <a:off x="555811" y="1630561"/>
            <a:ext cx="3860042" cy="4804559"/>
          </a:xfrm>
        </p:spPr>
        <p:txBody>
          <a:bodyPr>
            <a:normAutofit/>
          </a:bodyPr>
          <a:lstStyle/>
          <a:p>
            <a:pPr marL="285750" lvl="0" indent="-285750" algn="l">
              <a:buFont typeface="Wingdings" panose="05000000000000000000" pitchFamily="2" charset="2"/>
              <a:buChar char="Ø"/>
            </a:pPr>
            <a:r>
              <a:rPr lang="en-US" dirty="0">
                <a:solidFill>
                  <a:srgbClr val="7F7F7F"/>
                </a:solidFill>
              </a:rPr>
              <a:t>Article Archive</a:t>
            </a:r>
          </a:p>
          <a:p>
            <a:pPr marL="285750" lvl="0" indent="-285750" algn="l">
              <a:buFont typeface="Wingdings" panose="05000000000000000000" pitchFamily="2" charset="2"/>
              <a:buChar char="Ø"/>
            </a:pPr>
            <a:r>
              <a:rPr lang="en-US" dirty="0">
                <a:solidFill>
                  <a:srgbClr val="7F7F7F"/>
                </a:solidFill>
              </a:rPr>
              <a:t>Searchable Member Directory</a:t>
            </a:r>
          </a:p>
          <a:p>
            <a:pPr marL="285750" lvl="0" indent="-285750" algn="l">
              <a:buFont typeface="Wingdings" panose="05000000000000000000" pitchFamily="2" charset="2"/>
              <a:buChar char="Ø"/>
            </a:pPr>
            <a:r>
              <a:rPr lang="en-US" dirty="0">
                <a:solidFill>
                  <a:srgbClr val="7F7F7F"/>
                </a:solidFill>
              </a:rPr>
              <a:t>Recorded Webinar Archive</a:t>
            </a:r>
          </a:p>
          <a:p>
            <a:pPr marL="285750" lvl="0" indent="-285750" algn="l">
              <a:buFont typeface="Wingdings" panose="05000000000000000000" pitchFamily="2" charset="2"/>
              <a:buChar char="Ø"/>
            </a:pPr>
            <a:r>
              <a:rPr lang="en-US" dirty="0">
                <a:solidFill>
                  <a:srgbClr val="7F7F7F"/>
                </a:solidFill>
              </a:rPr>
              <a:t>Event Details</a:t>
            </a:r>
          </a:p>
          <a:p>
            <a:pPr marL="285750" indent="-285750" algn="l">
              <a:buFont typeface="Wingdings" panose="05000000000000000000" pitchFamily="2" charset="2"/>
              <a:buChar char="Ø"/>
            </a:pPr>
            <a:r>
              <a:rPr lang="en-US" dirty="0">
                <a:solidFill>
                  <a:srgbClr val="7F7F7F"/>
                </a:solidFill>
              </a:rPr>
              <a:t>Your Continuing Education credits</a:t>
            </a:r>
          </a:p>
          <a:p>
            <a:pPr marL="285750" lvl="0" indent="-285750" algn="l">
              <a:buFont typeface="Wingdings" panose="05000000000000000000" pitchFamily="2" charset="2"/>
              <a:buChar char="Ø"/>
            </a:pPr>
            <a:r>
              <a:rPr lang="en-US" dirty="0">
                <a:solidFill>
                  <a:srgbClr val="7F7F7F"/>
                </a:solidFill>
              </a:rPr>
              <a:t>Toolbox</a:t>
            </a:r>
          </a:p>
          <a:p>
            <a:pPr marL="285750" lvl="0" indent="-285750" algn="l">
              <a:buFont typeface="Wingdings" panose="05000000000000000000" pitchFamily="2" charset="2"/>
              <a:buChar char="Ø"/>
            </a:pPr>
            <a:r>
              <a:rPr lang="en-US" dirty="0">
                <a:solidFill>
                  <a:srgbClr val="7F7F7F"/>
                </a:solidFill>
              </a:rPr>
              <a:t>Accessibility FAQs – a customizable resource guide to showcase your destination’s accessibility</a:t>
            </a:r>
          </a:p>
          <a:p>
            <a:pPr marL="285750" indent="-285750" algn="l">
              <a:buFont typeface="Wingdings" panose="05000000000000000000" pitchFamily="2" charset="2"/>
              <a:buChar char="Ø"/>
            </a:pPr>
            <a:endParaRPr lang="en-US" dirty="0"/>
          </a:p>
          <a:p>
            <a:pPr marL="285750" lvl="0" indent="-285750" algn="l">
              <a:buFont typeface="Wingdings" panose="05000000000000000000" pitchFamily="2" charset="2"/>
              <a:buChar char="Ø"/>
            </a:pPr>
            <a:endParaRPr lang="en-US" dirty="0"/>
          </a:p>
          <a:p>
            <a:pPr marL="285750" indent="-285750" algn="l">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4419111" y="1049816"/>
            <a:ext cx="5063938" cy="432772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6517341" y="3642379"/>
            <a:ext cx="5540187" cy="3039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011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635" y="1455000"/>
            <a:ext cx="9144000" cy="914984"/>
          </a:xfrm>
        </p:spPr>
        <p:txBody>
          <a:bodyPr/>
          <a:lstStyle/>
          <a:p>
            <a:pPr algn="ctr"/>
            <a:r>
              <a:rPr lang="en-US" sz="4800" dirty="0">
                <a:solidFill>
                  <a:srgbClr val="046839"/>
                </a:solidFill>
              </a:rPr>
              <a:t>ESPA’s Mission</a:t>
            </a:r>
          </a:p>
        </p:txBody>
      </p:sp>
      <p:sp>
        <p:nvSpPr>
          <p:cNvPr id="3" name="Subtitle 2"/>
          <p:cNvSpPr>
            <a:spLocks noGrp="1"/>
          </p:cNvSpPr>
          <p:nvPr>
            <p:ph type="subTitle" idx="1"/>
          </p:nvPr>
        </p:nvSpPr>
        <p:spPr>
          <a:xfrm>
            <a:off x="600635" y="2894655"/>
            <a:ext cx="9144000" cy="2963779"/>
          </a:xfrm>
        </p:spPr>
        <p:txBody>
          <a:bodyPr>
            <a:normAutofit/>
          </a:bodyPr>
          <a:lstStyle/>
          <a:p>
            <a:pPr algn="ctr"/>
            <a:endParaRPr lang="en-US" sz="2800" b="1" dirty="0"/>
          </a:p>
          <a:p>
            <a:pPr marL="457200" indent="-457200" algn="ctr">
              <a:buFont typeface="Arial" panose="020B0604020202020204" pitchFamily="34" charset="0"/>
              <a:buChar char="•"/>
            </a:pPr>
            <a:r>
              <a:rPr lang="en-US" sz="2800" b="1" dirty="0"/>
              <a:t>Networking and relationship building for service professionals</a:t>
            </a:r>
          </a:p>
        </p:txBody>
      </p:sp>
    </p:spTree>
    <p:extLst>
      <p:ext uri="{BB962C8B-B14F-4D97-AF65-F5344CB8AC3E}">
        <p14:creationId xmlns:p14="http://schemas.microsoft.com/office/powerpoint/2010/main" val="22381769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553</TotalTime>
  <Words>709</Words>
  <Application>Microsoft Office PowerPoint</Application>
  <PresentationFormat>Widescreen</PresentationFormat>
  <Paragraphs>125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Wingdings</vt:lpstr>
      <vt:lpstr>Wingdings 3</vt:lpstr>
      <vt:lpstr>Facet</vt:lpstr>
      <vt:lpstr> </vt:lpstr>
      <vt:lpstr>ESPA’s Mission Statement</vt:lpstr>
      <vt:lpstr>ESPA’s Mission</vt:lpstr>
      <vt:lpstr>ESPA’s Mission</vt:lpstr>
      <vt:lpstr>Webinars</vt:lpstr>
      <vt:lpstr>PowerPoint Presentation</vt:lpstr>
      <vt:lpstr>ESPA Communications</vt:lpstr>
      <vt:lpstr>Website Resources</vt:lpstr>
      <vt:lpstr>ESPA’s Mission</vt:lpstr>
      <vt:lpstr>PowerPoint Presentation</vt:lpstr>
      <vt:lpstr>PowerPoint Presentation</vt:lpstr>
      <vt:lpstr>ESPA Connect</vt:lpstr>
      <vt:lpstr>ESPA Social Media – join the conversation</vt:lpstr>
      <vt:lpstr>Mentor/Mentee Program</vt:lpstr>
      <vt:lpstr>Committees A great way to network with fellow members</vt:lpstr>
      <vt:lpstr>ESPA’s Mission</vt:lpstr>
      <vt:lpstr>Public Relations Advocating for the Event Service Role</vt:lpstr>
      <vt:lpstr>PowerPoint Presentation</vt:lpstr>
      <vt:lpstr>Member Recognition &amp; Scholarship Opps </vt:lpstr>
      <vt:lpstr>PowerPoint Presentation</vt:lpstr>
      <vt:lpstr>In the Words of an ESPA Past President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Nicole Lauzon</dc:creator>
  <cp:lastModifiedBy>Lynn McCullough</cp:lastModifiedBy>
  <cp:revision>98</cp:revision>
  <cp:lastPrinted>2015-12-17T16:47:51Z</cp:lastPrinted>
  <dcterms:created xsi:type="dcterms:W3CDTF">2015-12-02T14:56:25Z</dcterms:created>
  <dcterms:modified xsi:type="dcterms:W3CDTF">2019-01-05T19:32:22Z</dcterms:modified>
</cp:coreProperties>
</file>