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9" r:id="rId4"/>
    <p:sldId id="280" r:id="rId5"/>
    <p:sldId id="258" r:id="rId6"/>
    <p:sldId id="260" r:id="rId7"/>
    <p:sldId id="284" r:id="rId8"/>
    <p:sldId id="285" r:id="rId9"/>
    <p:sldId id="282" r:id="rId10"/>
    <p:sldId id="281" r:id="rId11"/>
    <p:sldId id="272" r:id="rId12"/>
    <p:sldId id="259" r:id="rId13"/>
    <p:sldId id="286" r:id="rId14"/>
    <p:sldId id="261" r:id="rId15"/>
    <p:sldId id="262" r:id="rId16"/>
    <p:sldId id="287" r:id="rId17"/>
    <p:sldId id="288" r:id="rId18"/>
    <p:sldId id="289" r:id="rId19"/>
    <p:sldId id="294" r:id="rId20"/>
    <p:sldId id="290" r:id="rId21"/>
    <p:sldId id="29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839"/>
    <a:srgbClr val="7F7F7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77" autoAdjust="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A8D398-A222-4FEF-A094-8ADCFD7A16B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03221F-DC4B-4D1F-81E6-97C84395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6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A98893-500D-4820-ADCD-08D407187EA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DA704-BD2A-4DB1-A3AA-472E5CA5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3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DA704-BD2A-4DB1-A3AA-472E5CA5B5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DA704-BD2A-4DB1-A3AA-472E5CA5B5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3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3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2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82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9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28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0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8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2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4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5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7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2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4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7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D9A11-B3C3-4DFD-915C-E0EA3A52DCD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0D8961-6B53-4394-AB45-2B93484D7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6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>
              <a:effectLst/>
            </a:endParaRPr>
          </a:p>
          <a:p>
            <a:r>
              <a:rPr lang="en-US" sz="3600" dirty="0" smtClean="0">
                <a:solidFill>
                  <a:srgbClr val="046839"/>
                </a:solidFill>
                <a:effectLst/>
              </a:rPr>
              <a:t>Setting the Stage for ESPA Membership</a:t>
            </a:r>
            <a:endParaRPr lang="en-US" sz="3600" dirty="0">
              <a:solidFill>
                <a:srgbClr val="0468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11" y="213360"/>
            <a:ext cx="5874378" cy="35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648752" cy="41953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rgbClr val="046839"/>
                </a:solidFill>
              </a:rPr>
              <a:t>Annual Conference - What </a:t>
            </a:r>
            <a:r>
              <a:rPr lang="en-US" sz="3500" dirty="0">
                <a:solidFill>
                  <a:srgbClr val="046839"/>
                </a:solidFill>
              </a:rPr>
              <a:t>will you </a:t>
            </a:r>
            <a:r>
              <a:rPr lang="en-US" sz="3500" dirty="0" smtClean="0">
                <a:solidFill>
                  <a:srgbClr val="046839"/>
                </a:solidFill>
              </a:rPr>
              <a:t>experience with Networking?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Fun and engaging opportunities are abundant!  </a:t>
            </a:r>
            <a:endParaRPr lang="en-US" dirty="0">
              <a:solidFill>
                <a:srgbClr val="7F7F7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Collaboration </a:t>
            </a:r>
            <a:r>
              <a:rPr lang="en-US" dirty="0">
                <a:solidFill>
                  <a:srgbClr val="7F7F7F"/>
                </a:solidFill>
              </a:rPr>
              <a:t>Centers – to meet fellow CVB, Center or Hotel members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Dine-Arounds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Ice breakers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Each </a:t>
            </a:r>
            <a:r>
              <a:rPr lang="en-US" dirty="0">
                <a:solidFill>
                  <a:srgbClr val="7F7F7F"/>
                </a:solidFill>
              </a:rPr>
              <a:t>and every year, ESPA attendees report back on the amazing and long-lasting networking connections they have made. 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Attendees </a:t>
            </a:r>
            <a:r>
              <a:rPr lang="en-US" dirty="0">
                <a:solidFill>
                  <a:srgbClr val="7F7F7F"/>
                </a:solidFill>
              </a:rPr>
              <a:t>create life-long professional relationships with other CSMs who teach and inspire them, becoming a resource in their day to day professional careers</a:t>
            </a:r>
            <a:r>
              <a:rPr lang="en-US" dirty="0" smtClean="0">
                <a:solidFill>
                  <a:srgbClr val="7F7F7F"/>
                </a:solidFill>
              </a:rPr>
              <a:t>.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14" y="4125686"/>
            <a:ext cx="3389086" cy="2541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35" y="-43119"/>
            <a:ext cx="2203708" cy="2203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6" y="1808481"/>
            <a:ext cx="3504071" cy="19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4" y="210313"/>
            <a:ext cx="5347978" cy="63428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046839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46839"/>
                </a:solidFill>
              </a:rPr>
              <a:t>ESPA established this </a:t>
            </a:r>
            <a:r>
              <a:rPr lang="en-US" sz="3200" b="1" dirty="0">
                <a:solidFill>
                  <a:srgbClr val="046839"/>
                </a:solidFill>
              </a:rPr>
              <a:t>week of celebration for a few </a:t>
            </a:r>
            <a:r>
              <a:rPr lang="en-US" sz="3200" b="1" dirty="0" smtClean="0">
                <a:solidFill>
                  <a:srgbClr val="046839"/>
                </a:solidFill>
              </a:rPr>
              <a:t>primary </a:t>
            </a:r>
            <a:r>
              <a:rPr lang="en-US" sz="3200" b="1" dirty="0">
                <a:solidFill>
                  <a:srgbClr val="046839"/>
                </a:solidFill>
              </a:rPr>
              <a:t>reasons</a:t>
            </a:r>
            <a:r>
              <a:rPr lang="en-US" sz="3200" dirty="0" smtClean="0">
                <a:solidFill>
                  <a:srgbClr val="046839"/>
                </a:solidFill>
              </a:rPr>
              <a:t>:</a:t>
            </a:r>
            <a:br>
              <a:rPr lang="en-US" sz="3200" dirty="0" smtClean="0">
                <a:solidFill>
                  <a:srgbClr val="046839"/>
                </a:solidFill>
              </a:rPr>
            </a:br>
            <a:endParaRPr lang="en-US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7F7F7F"/>
                </a:solidFill>
              </a:rPr>
              <a:t>To create a week aimed at getting local CSMs together...to </a:t>
            </a:r>
            <a:r>
              <a:rPr lang="en-US" sz="2900" dirty="0" smtClean="0">
                <a:solidFill>
                  <a:srgbClr val="7F7F7F"/>
                </a:solidFill>
              </a:rPr>
              <a:t>encourage camaraderie locally and be </a:t>
            </a:r>
            <a:r>
              <a:rPr lang="en-US" sz="2900" dirty="0">
                <a:solidFill>
                  <a:srgbClr val="7F7F7F"/>
                </a:solidFill>
              </a:rPr>
              <a:t>a springboard for future </a:t>
            </a:r>
            <a:r>
              <a:rPr lang="en-US" sz="2900" dirty="0" smtClean="0">
                <a:solidFill>
                  <a:srgbClr val="7F7F7F"/>
                </a:solidFill>
              </a:rPr>
              <a:t>local gatherings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900" dirty="0">
              <a:solidFill>
                <a:srgbClr val="7F7F7F"/>
              </a:solidFill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 smtClean="0">
                <a:solidFill>
                  <a:srgbClr val="7F7F7F"/>
                </a:solidFill>
              </a:rPr>
              <a:t>To </a:t>
            </a:r>
            <a:r>
              <a:rPr lang="en-US" sz="2900" dirty="0">
                <a:solidFill>
                  <a:srgbClr val="7F7F7F"/>
                </a:solidFill>
              </a:rPr>
              <a:t>celebrate what we do! Being a key partner with meeting </a:t>
            </a:r>
            <a:r>
              <a:rPr lang="en-US" sz="2900" dirty="0" smtClean="0">
                <a:solidFill>
                  <a:srgbClr val="7F7F7F"/>
                </a:solidFill>
              </a:rPr>
              <a:t>planners </a:t>
            </a:r>
            <a:r>
              <a:rPr lang="en-US" sz="2900" dirty="0">
                <a:solidFill>
                  <a:srgbClr val="7F7F7F"/>
                </a:solidFill>
              </a:rPr>
              <a:t>for making great meetings happen. That’s cause for celebration in and of </a:t>
            </a:r>
            <a:r>
              <a:rPr lang="en-US" sz="2900" dirty="0" smtClean="0">
                <a:solidFill>
                  <a:srgbClr val="7F7F7F"/>
                </a:solidFill>
              </a:rPr>
              <a:t>itself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900" dirty="0">
              <a:solidFill>
                <a:srgbClr val="7F7F7F"/>
              </a:solidFill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 smtClean="0">
                <a:solidFill>
                  <a:srgbClr val="7F7F7F"/>
                </a:solidFill>
              </a:rPr>
              <a:t>To </a:t>
            </a:r>
            <a:r>
              <a:rPr lang="en-US" sz="2900" dirty="0">
                <a:solidFill>
                  <a:srgbClr val="7F7F7F"/>
                </a:solidFill>
              </a:rPr>
              <a:t>grow our ESPA ranks. This is a great week to bring new CSMs </a:t>
            </a:r>
            <a:r>
              <a:rPr lang="en-US" sz="2900" dirty="0" smtClean="0">
                <a:solidFill>
                  <a:srgbClr val="7F7F7F"/>
                </a:solidFill>
              </a:rPr>
              <a:t>into </a:t>
            </a:r>
            <a:r>
              <a:rPr lang="en-US" sz="2900" dirty="0">
                <a:solidFill>
                  <a:srgbClr val="7F7F7F"/>
                </a:solidFill>
              </a:rPr>
              <a:t>the ESPA mix – invite prospects and let them know about </a:t>
            </a:r>
            <a:r>
              <a:rPr lang="en-US" sz="2900" dirty="0" smtClean="0">
                <a:solidFill>
                  <a:srgbClr val="7F7F7F"/>
                </a:solidFill>
              </a:rPr>
              <a:t>ESPA.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900" dirty="0" smtClean="0">
              <a:solidFill>
                <a:srgbClr val="7F7F7F"/>
              </a:solidFill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 smtClean="0">
                <a:solidFill>
                  <a:srgbClr val="7F7F7F"/>
                </a:solidFill>
              </a:rPr>
              <a:t>ESPA sets the date and the theme.  You do what you do best – host a local event!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900" dirty="0" smtClean="0">
              <a:solidFill>
                <a:srgbClr val="7F7F7F"/>
              </a:solidFill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 smtClean="0">
                <a:solidFill>
                  <a:srgbClr val="7F7F7F"/>
                </a:solidFill>
              </a:rPr>
              <a:t>This year’s theme was </a:t>
            </a:r>
            <a:r>
              <a:rPr lang="en-US" sz="2900" i="1" dirty="0" smtClean="0">
                <a:solidFill>
                  <a:srgbClr val="7F7F7F"/>
                </a:solidFill>
              </a:rPr>
              <a:t>We’re all about Service, focused around community  service</a:t>
            </a:r>
            <a:r>
              <a:rPr lang="en-US" sz="2900" i="1" dirty="0" smtClean="0">
                <a:solidFill>
                  <a:schemeClr val="tx1"/>
                </a:solidFill>
              </a:rPr>
              <a:t>.</a:t>
            </a:r>
            <a:endParaRPr lang="en-US" sz="2900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42" y="839725"/>
            <a:ext cx="6381003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1646302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46839"/>
                </a:solidFill>
              </a:rPr>
              <a:t>ESPA </a:t>
            </a:r>
            <a:r>
              <a:rPr lang="en-US" sz="4800" i="1" dirty="0" smtClean="0">
                <a:solidFill>
                  <a:srgbClr val="046839"/>
                </a:solidFill>
              </a:rPr>
              <a:t>Connect</a:t>
            </a:r>
            <a:endParaRPr lang="en-US" sz="4800" i="1" dirty="0">
              <a:solidFill>
                <a:srgbClr val="0468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650" y="1646302"/>
            <a:ext cx="9179858" cy="231609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A members-only online community which enables members to network all year long</a:t>
            </a:r>
          </a:p>
          <a:p>
            <a:endParaRPr lang="en-US" sz="24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/>
              <a:t>Connect with your fellow members by joining discussion groups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/>
              <a:t>Post questions to get advice from peers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/>
              <a:t>Post resources to share with members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/>
              <a:t>Create and participate in surveys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dirty="0" smtClean="0"/>
              <a:t>Access the members-only directory</a:t>
            </a:r>
          </a:p>
        </p:txBody>
      </p:sp>
    </p:spTree>
    <p:extLst>
      <p:ext uri="{BB962C8B-B14F-4D97-AF65-F5344CB8AC3E}">
        <p14:creationId xmlns:p14="http://schemas.microsoft.com/office/powerpoint/2010/main" val="13699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46839"/>
                </a:solidFill>
              </a:rPr>
              <a:t>ESPA Social Media – join the conversation</a:t>
            </a:r>
            <a:endParaRPr lang="en-US" sz="4000" dirty="0">
              <a:solidFill>
                <a:srgbClr val="046839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1" y="1930400"/>
            <a:ext cx="5890651" cy="3881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2" y="2644547"/>
            <a:ext cx="57531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7599" y="1341005"/>
            <a:ext cx="7766936" cy="904224"/>
          </a:xfrm>
        </p:spPr>
        <p:txBody>
          <a:bodyPr/>
          <a:lstStyle/>
          <a:p>
            <a:r>
              <a:rPr lang="en-US" sz="4800" dirty="0" smtClean="0">
                <a:solidFill>
                  <a:srgbClr val="046839"/>
                </a:solidFill>
              </a:rPr>
              <a:t>Mentor/Mentee Program</a:t>
            </a:r>
            <a:endParaRPr lang="en-US" sz="4800" dirty="0">
              <a:solidFill>
                <a:srgbClr val="0468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631" y="2776888"/>
            <a:ext cx="5174342" cy="390555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An experienced CSM is partnered with a new or Junior CSM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Mentors:  Objective is to be </a:t>
            </a:r>
            <a:r>
              <a:rPr lang="en-US" dirty="0">
                <a:solidFill>
                  <a:srgbClr val="7F7F7F"/>
                </a:solidFill>
              </a:rPr>
              <a:t>an accessible go-to resource for </a:t>
            </a:r>
            <a:r>
              <a:rPr lang="en-US" dirty="0" smtClean="0">
                <a:solidFill>
                  <a:srgbClr val="7F7F7F"/>
                </a:solidFill>
              </a:rPr>
              <a:t>a mentee, </a:t>
            </a:r>
            <a:r>
              <a:rPr lang="en-US" dirty="0">
                <a:solidFill>
                  <a:srgbClr val="7F7F7F"/>
                </a:solidFill>
              </a:rPr>
              <a:t>giving guidance, offering solutions or ideas </a:t>
            </a:r>
            <a:endParaRPr lang="en-US" dirty="0" smtClean="0">
              <a:solidFill>
                <a:srgbClr val="7F7F7F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Meet and collaborate at the Conference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Have ongoing communications via email or phone calls  </a:t>
            </a:r>
            <a:endParaRPr lang="en-US" dirty="0">
              <a:solidFill>
                <a:srgbClr val="7F7F7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0" y="1334531"/>
            <a:ext cx="3846285" cy="2884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5" y="3461478"/>
            <a:ext cx="3570755" cy="26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6841" y="803162"/>
            <a:ext cx="9144000" cy="103460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046839"/>
                </a:solidFill>
              </a:rPr>
              <a:t>Committees</a:t>
            </a:r>
            <a:r>
              <a:rPr lang="en-US" sz="6000" dirty="0">
                <a:solidFill>
                  <a:srgbClr val="046839"/>
                </a:solidFill>
              </a:rPr>
              <a:t/>
            </a:r>
            <a:br>
              <a:rPr lang="en-US" sz="6000" dirty="0">
                <a:solidFill>
                  <a:srgbClr val="046839"/>
                </a:solidFill>
              </a:rPr>
            </a:br>
            <a:r>
              <a:rPr lang="en-US" sz="2800" i="1" dirty="0">
                <a:solidFill>
                  <a:srgbClr val="046839"/>
                </a:solidFill>
              </a:rPr>
              <a:t>A great way to </a:t>
            </a:r>
            <a:r>
              <a:rPr lang="en-US" sz="2800" i="1" dirty="0" smtClean="0">
                <a:solidFill>
                  <a:srgbClr val="046839"/>
                </a:solidFill>
              </a:rPr>
              <a:t>network with fellow members</a:t>
            </a:r>
            <a:endParaRPr lang="en-US" sz="2800" i="1" dirty="0">
              <a:solidFill>
                <a:srgbClr val="046839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47091" y="2499940"/>
            <a:ext cx="7766936" cy="1096899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Marketing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Continuing Education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Annual Conference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09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635" y="1455000"/>
            <a:ext cx="9144000" cy="9149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46839"/>
                </a:solidFill>
              </a:rPr>
              <a:t>ESPA’s Mission</a:t>
            </a:r>
            <a:endParaRPr lang="en-US" dirty="0">
              <a:solidFill>
                <a:srgbClr val="0468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635" y="2894655"/>
            <a:ext cx="9144000" cy="2963779"/>
          </a:xfrm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 smtClean="0"/>
              <a:t>Bringing awareness of the impact of the services professional in the events community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55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4622" y="680811"/>
            <a:ext cx="9144000" cy="9149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46839"/>
                </a:solidFill>
              </a:rPr>
              <a:t>Public Relations</a:t>
            </a:r>
            <a:br>
              <a:rPr lang="en-US" dirty="0" smtClean="0">
                <a:solidFill>
                  <a:srgbClr val="046839"/>
                </a:solidFill>
              </a:rPr>
            </a:br>
            <a:r>
              <a:rPr lang="en-US" sz="1800" dirty="0" smtClean="0">
                <a:solidFill>
                  <a:srgbClr val="046839"/>
                </a:solidFill>
              </a:rPr>
              <a:t>Advocating for the Event Service Role</a:t>
            </a:r>
            <a:endParaRPr lang="en-US" sz="1800" dirty="0">
              <a:solidFill>
                <a:srgbClr val="0468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635" y="2894655"/>
            <a:ext cx="9144000" cy="2963779"/>
          </a:xfrm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49" y="119744"/>
            <a:ext cx="4738707" cy="3189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06" y="2156862"/>
            <a:ext cx="5006966" cy="2987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083" y="3732439"/>
            <a:ext cx="5093173" cy="23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264" y="1665514"/>
            <a:ext cx="3154936" cy="3592286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smtClean="0"/>
              <a:t>Bringing awareness of the services professional within the events community 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PR and Social Media to emphasize the value of education for CSMs 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Flyer available on ESPA web site – Use it to gain approval to attend the Conference or to recruit fellow CSM peers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113" y="323170"/>
            <a:ext cx="536257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5069" y="1042648"/>
            <a:ext cx="9144000" cy="103460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46839"/>
                </a:solidFill>
              </a:rPr>
              <a:t>Member Recognition &amp; Scholarship </a:t>
            </a:r>
            <a:r>
              <a:rPr lang="en-US" sz="4800" b="1" dirty="0" err="1" smtClean="0">
                <a:solidFill>
                  <a:srgbClr val="046839"/>
                </a:solidFill>
              </a:rPr>
              <a:t>Opps</a:t>
            </a:r>
            <a:r>
              <a:rPr lang="en-US" sz="6000" b="1" dirty="0">
                <a:solidFill>
                  <a:srgbClr val="046839"/>
                </a:solidFill>
              </a:rPr>
              <a:t/>
            </a:r>
            <a:br>
              <a:rPr lang="en-US" sz="6000" b="1" dirty="0">
                <a:solidFill>
                  <a:srgbClr val="046839"/>
                </a:solidFill>
              </a:rPr>
            </a:br>
            <a:endParaRPr lang="en-US" sz="2800" b="1" i="1" dirty="0">
              <a:solidFill>
                <a:srgbClr val="046839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01519" y="1944807"/>
            <a:ext cx="7766936" cy="4913193"/>
          </a:xfrm>
        </p:spPr>
        <p:txBody>
          <a:bodyPr>
            <a:noAutofit/>
          </a:bodyPr>
          <a:lstStyle/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chemeClr val="tx1"/>
                </a:solidFill>
              </a:rPr>
              <a:t>CSM of the Year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i="1" dirty="0" smtClean="0">
                <a:solidFill>
                  <a:schemeClr val="tx1"/>
                </a:solidFill>
              </a:rPr>
              <a:t>Successful </a:t>
            </a:r>
            <a:r>
              <a:rPr lang="en-US" sz="1400" i="1" dirty="0">
                <a:solidFill>
                  <a:schemeClr val="tx1"/>
                </a:solidFill>
              </a:rPr>
              <a:t>Meetings</a:t>
            </a:r>
            <a:r>
              <a:rPr lang="en-US" sz="1400" dirty="0">
                <a:solidFill>
                  <a:schemeClr val="tx1"/>
                </a:solidFill>
              </a:rPr>
              <a:t>' Convention Services Manager of the Year award winners have demonstrated to the most demanding critics in the business - meeting planners - their ability to provide the highest level of service. 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tx1"/>
                </a:solidFill>
              </a:rPr>
              <a:t>Executive Excellence Award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tx1"/>
                </a:solidFill>
              </a:rPr>
              <a:t>ESPA </a:t>
            </a:r>
            <a:r>
              <a:rPr lang="en-US" sz="1400" dirty="0">
                <a:solidFill>
                  <a:schemeClr val="tx1"/>
                </a:solidFill>
              </a:rPr>
              <a:t>recognizes an executive for his or her commitment and dedication to the profession of event service and to giving key support and leadership to members of their services team. </a:t>
            </a:r>
            <a:r>
              <a:rPr lang="en-US" sz="1400" dirty="0" smtClean="0">
                <a:solidFill>
                  <a:schemeClr val="tx1"/>
                </a:solidFill>
              </a:rPr>
              <a:t>ESPA members submit nominations for executives </a:t>
            </a:r>
            <a:r>
              <a:rPr lang="en-US" sz="1400" dirty="0">
                <a:solidFill>
                  <a:schemeClr val="tx1"/>
                </a:solidFill>
              </a:rPr>
              <a:t>who </a:t>
            </a:r>
            <a:r>
              <a:rPr lang="en-US" sz="1400" dirty="0" smtClean="0">
                <a:solidFill>
                  <a:schemeClr val="tx1"/>
                </a:solidFill>
              </a:rPr>
              <a:t>support ESPA </a:t>
            </a:r>
            <a:r>
              <a:rPr lang="en-US" sz="1400" dirty="0">
                <a:solidFill>
                  <a:schemeClr val="tx1"/>
                </a:solidFill>
              </a:rPr>
              <a:t>and </a:t>
            </a:r>
            <a:r>
              <a:rPr lang="en-US" sz="1400" dirty="0" smtClean="0">
                <a:solidFill>
                  <a:schemeClr val="tx1"/>
                </a:solidFill>
              </a:rPr>
              <a:t>are convention </a:t>
            </a:r>
            <a:r>
              <a:rPr lang="en-US" sz="1400" dirty="0">
                <a:solidFill>
                  <a:schemeClr val="tx1"/>
                </a:solidFill>
              </a:rPr>
              <a:t>services </a:t>
            </a:r>
            <a:r>
              <a:rPr lang="en-US" sz="1400" dirty="0" smtClean="0">
                <a:solidFill>
                  <a:schemeClr val="tx1"/>
                </a:solidFill>
              </a:rPr>
              <a:t>advocates.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tx1"/>
                </a:solidFill>
              </a:rPr>
              <a:t>Meeting Professional of the Year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This award was designed to recognize the hard-working meeting professional who exhibits personal and professional characteristics that create an environment that focuses on team work, as well as shows support for the event services profession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tx1"/>
                </a:solidFill>
              </a:rPr>
              <a:t>William H. Just,  CAE, CMP Memorial Award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 smtClean="0">
                <a:solidFill>
                  <a:schemeClr val="tx1"/>
                </a:solidFill>
              </a:rPr>
              <a:t>This award recognizes </a:t>
            </a:r>
            <a:r>
              <a:rPr lang="en-US" sz="1300" dirty="0">
                <a:solidFill>
                  <a:schemeClr val="tx1"/>
                </a:solidFill>
              </a:rPr>
              <a:t>an ESPA member who has received their CMP certification within the last five </a:t>
            </a:r>
            <a:r>
              <a:rPr lang="en-US" sz="1300" dirty="0" smtClean="0">
                <a:solidFill>
                  <a:schemeClr val="tx1"/>
                </a:solidFill>
              </a:rPr>
              <a:t>years. The </a:t>
            </a:r>
            <a:r>
              <a:rPr lang="en-US" sz="1300" dirty="0">
                <a:solidFill>
                  <a:schemeClr val="tx1"/>
                </a:solidFill>
              </a:rPr>
              <a:t>award was established in honor of the late William H. Just, CAE, CMP who founded ESPA in 1988.  Bill Just also played a key role in the establishment of the CMP program.  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</a:t>
            </a:r>
          </a:p>
          <a:p>
            <a:r>
              <a:rPr lang="en-US" sz="1400" dirty="0">
                <a:solidFill>
                  <a:schemeClr val="tx1"/>
                </a:solidFill>
              </a:rPr>
              <a:t> 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635" y="1455000"/>
            <a:ext cx="9144000" cy="914984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46839"/>
                </a:solidFill>
              </a:rPr>
              <a:t>ESPA’s Mission Statement</a:t>
            </a:r>
            <a:endParaRPr lang="en-US" sz="4800" dirty="0">
              <a:solidFill>
                <a:srgbClr val="0468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635" y="2894655"/>
            <a:ext cx="9144000" cy="296377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ESPA is dedicated to elevating the event and convention service profession and to preparing members, through education and networking, for their pivotal role in innovative and successful event execution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b="1" dirty="0" smtClean="0"/>
              <a:t>The only association focused on the Services professional!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77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921" y="608656"/>
            <a:ext cx="9144000" cy="495394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9200" b="1" dirty="0" smtClean="0">
                <a:solidFill>
                  <a:srgbClr val="046839"/>
                </a:solidFill>
              </a:rPr>
              <a:t>Recent Initiatives</a:t>
            </a:r>
          </a:p>
          <a:p>
            <a:pPr algn="ctr"/>
            <a:endParaRPr lang="en-US" sz="8400" b="1" dirty="0" smtClean="0"/>
          </a:p>
          <a:p>
            <a:pPr algn="ctr"/>
            <a:endParaRPr lang="en-US" sz="3600" b="1" dirty="0" smtClean="0">
              <a:solidFill>
                <a:srgbClr val="046839"/>
              </a:solidFill>
            </a:endParaRPr>
          </a:p>
          <a:p>
            <a:pPr algn="ctr"/>
            <a:r>
              <a:rPr lang="en-US" sz="7400" b="1" dirty="0" smtClean="0">
                <a:solidFill>
                  <a:srgbClr val="046839"/>
                </a:solidFill>
              </a:rPr>
              <a:t>ESPA </a:t>
            </a:r>
            <a:r>
              <a:rPr lang="en-US" sz="7400" b="1" dirty="0">
                <a:solidFill>
                  <a:srgbClr val="046839"/>
                </a:solidFill>
              </a:rPr>
              <a:t>Code of </a:t>
            </a:r>
            <a:r>
              <a:rPr lang="en-US" sz="7400" b="1" dirty="0" smtClean="0">
                <a:solidFill>
                  <a:srgbClr val="046839"/>
                </a:solidFill>
              </a:rPr>
              <a:t>Ethics</a:t>
            </a:r>
            <a:endParaRPr lang="en-US" sz="7400" dirty="0">
              <a:solidFill>
                <a:srgbClr val="046839"/>
              </a:solidFill>
            </a:endParaRP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/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i="1" dirty="0">
                <a:solidFill>
                  <a:schemeClr val="tx1"/>
                </a:solidFill>
              </a:rPr>
              <a:t>Event Service Professionals Association (ESPA) presents the following ethics statement to establish and </a:t>
            </a:r>
            <a:r>
              <a:rPr lang="en-US" sz="7200" i="1" dirty="0" smtClean="0">
                <a:solidFill>
                  <a:schemeClr val="tx1"/>
                </a:solidFill>
              </a:rPr>
              <a:t>promote </a:t>
            </a:r>
            <a:r>
              <a:rPr lang="en-US" sz="7200" i="1" dirty="0">
                <a:solidFill>
                  <a:schemeClr val="tx1"/>
                </a:solidFill>
              </a:rPr>
              <a:t>the professional behaviors we feel are vital to our work in the hospitality </a:t>
            </a:r>
            <a:r>
              <a:rPr lang="en-US" sz="7200" i="1" dirty="0" smtClean="0">
                <a:solidFill>
                  <a:schemeClr val="tx1"/>
                </a:solidFill>
              </a:rPr>
              <a:t>business…</a:t>
            </a:r>
          </a:p>
          <a:p>
            <a:pPr algn="ctr"/>
            <a:r>
              <a:rPr lang="en-US" sz="7400" b="1" dirty="0" smtClean="0">
                <a:solidFill>
                  <a:srgbClr val="046839"/>
                </a:solidFill>
              </a:rPr>
              <a:t>Accessibility FAQ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7200" dirty="0" smtClean="0">
                <a:solidFill>
                  <a:schemeClr val="tx1"/>
                </a:solidFill>
              </a:rPr>
              <a:t>This </a:t>
            </a:r>
            <a:r>
              <a:rPr lang="en-US" sz="7200" dirty="0">
                <a:solidFill>
                  <a:schemeClr val="tx1"/>
                </a:solidFill>
              </a:rPr>
              <a:t>template </a:t>
            </a:r>
            <a:r>
              <a:rPr lang="en-US" sz="7200" dirty="0" smtClean="0">
                <a:solidFill>
                  <a:schemeClr val="tx1"/>
                </a:solidFill>
              </a:rPr>
              <a:t>is available </a:t>
            </a:r>
            <a:r>
              <a:rPr lang="en-US" sz="7200" dirty="0">
                <a:solidFill>
                  <a:schemeClr val="tx1"/>
                </a:solidFill>
              </a:rPr>
              <a:t>as a part of the ESPA online toolkit, and </a:t>
            </a:r>
            <a:r>
              <a:rPr lang="en-US" sz="7200" dirty="0" smtClean="0">
                <a:solidFill>
                  <a:schemeClr val="tx1"/>
                </a:solidFill>
              </a:rPr>
              <a:t>was developed </a:t>
            </a:r>
            <a:r>
              <a:rPr lang="en-US" sz="7200" dirty="0">
                <a:solidFill>
                  <a:schemeClr val="tx1"/>
                </a:solidFill>
              </a:rPr>
              <a:t>with the input </a:t>
            </a:r>
            <a:r>
              <a:rPr lang="en-US" sz="7200" dirty="0" smtClean="0">
                <a:solidFill>
                  <a:schemeClr val="tx1"/>
                </a:solidFill>
              </a:rPr>
              <a:t>meeting </a:t>
            </a:r>
            <a:r>
              <a:rPr lang="en-US" sz="7200" dirty="0">
                <a:solidFill>
                  <a:schemeClr val="tx1"/>
                </a:solidFill>
              </a:rPr>
              <a:t>planners and our members. </a:t>
            </a:r>
          </a:p>
          <a:p>
            <a:pPr algn="l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7600" b="1" dirty="0" smtClean="0">
                <a:solidFill>
                  <a:srgbClr val="046839"/>
                </a:solidFill>
              </a:rPr>
              <a:t>Security Initiative</a:t>
            </a:r>
            <a:endParaRPr lang="en-US" sz="7600" b="1" dirty="0">
              <a:solidFill>
                <a:srgbClr val="046839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7200" dirty="0" smtClean="0">
                <a:solidFill>
                  <a:schemeClr val="tx1"/>
                </a:solidFill>
              </a:rPr>
              <a:t>ESPA is currently in development of a document to aid members in security conversations with planners.</a:t>
            </a:r>
          </a:p>
          <a:p>
            <a:pPr algn="l"/>
            <a:endParaRPr lang="en-US" sz="5600" dirty="0" smtClean="0">
              <a:solidFill>
                <a:schemeClr val="tx1"/>
              </a:solidFill>
            </a:endParaRPr>
          </a:p>
          <a:p>
            <a:pPr algn="l"/>
            <a:endParaRPr lang="en-US" sz="5600" dirty="0" smtClean="0">
              <a:solidFill>
                <a:schemeClr val="tx1"/>
              </a:solidFill>
            </a:endParaRPr>
          </a:p>
          <a:p>
            <a:pPr algn="ctr"/>
            <a:r>
              <a:rPr lang="en-US" sz="7600" i="1" dirty="0">
                <a:solidFill>
                  <a:srgbClr val="046839"/>
                </a:solidFill>
              </a:rPr>
              <a:t>These are Great Opportunities for Member Involvement and Leadership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1"/>
              </a:solidFill>
            </a:endParaRPr>
          </a:p>
          <a:p>
            <a:pPr algn="l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10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759095" cy="1320800"/>
          </a:xfrm>
        </p:spPr>
        <p:txBody>
          <a:bodyPr/>
          <a:lstStyle/>
          <a:p>
            <a:r>
              <a:rPr lang="en-US" dirty="0" smtClean="0"/>
              <a:t>In the Words of an ESPA Past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…Will </a:t>
            </a:r>
            <a:r>
              <a:rPr lang="en-US" i="1" dirty="0"/>
              <a:t>there ever be a better time than right now to invest in your professional development…your future? </a:t>
            </a:r>
            <a:r>
              <a:rPr lang="en-US" i="1" dirty="0" smtClean="0"/>
              <a:t> I </a:t>
            </a:r>
            <a:r>
              <a:rPr lang="en-US" i="1" dirty="0"/>
              <a:t>call upon each of us to commit to growing ESPA and our footprint in the meetings industry… through education, friendship and innovation.</a:t>
            </a:r>
          </a:p>
          <a:p>
            <a:pPr marL="0" indent="0">
              <a:buNone/>
            </a:pPr>
            <a:r>
              <a:rPr lang="en-US" dirty="0"/>
              <a:t>Sincerely, </a:t>
            </a:r>
          </a:p>
          <a:p>
            <a:pPr marL="0" indent="0">
              <a:buNone/>
            </a:pPr>
            <a:r>
              <a:rPr lang="en-US" dirty="0"/>
              <a:t>Denise Suttle, CMP</a:t>
            </a:r>
            <a:br>
              <a:rPr lang="en-US" dirty="0"/>
            </a:br>
            <a:r>
              <a:rPr lang="en-US" dirty="0"/>
              <a:t>ESPA </a:t>
            </a:r>
            <a:r>
              <a:rPr lang="en-US" dirty="0" smtClean="0"/>
              <a:t>Past-President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396343"/>
            <a:ext cx="1088572" cy="13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635" y="1455000"/>
            <a:ext cx="9144000" cy="914984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46839"/>
                </a:solidFill>
              </a:rPr>
              <a:t>ESPA’s Mission</a:t>
            </a:r>
            <a:endParaRPr lang="en-US" sz="4800" dirty="0">
              <a:solidFill>
                <a:srgbClr val="0468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635" y="2894655"/>
            <a:ext cx="9144000" cy="296377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b="1" dirty="0" smtClean="0"/>
              <a:t>Benefits fall into these main buckets:</a:t>
            </a:r>
          </a:p>
          <a:p>
            <a:pPr algn="ctr"/>
            <a:endParaRPr lang="en-US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 smtClean="0"/>
              <a:t>Services and events industry education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 smtClean="0"/>
              <a:t>Networking and relationship building for service professionals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 smtClean="0"/>
              <a:t>Bringing awareness of the role of the services professional within the events community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82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635" y="1455000"/>
            <a:ext cx="9144000" cy="914984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46839"/>
                </a:solidFill>
              </a:rPr>
              <a:t>ESPA’s Mission</a:t>
            </a:r>
            <a:endParaRPr lang="en-US" sz="4800" dirty="0">
              <a:solidFill>
                <a:srgbClr val="0468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635" y="2894655"/>
            <a:ext cx="9144000" cy="2963779"/>
          </a:xfrm>
        </p:spPr>
        <p:txBody>
          <a:bodyPr>
            <a:norm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Services and events industry education </a:t>
            </a:r>
          </a:p>
        </p:txBody>
      </p:sp>
    </p:spTree>
    <p:extLst>
      <p:ext uri="{BB962C8B-B14F-4D97-AF65-F5344CB8AC3E}">
        <p14:creationId xmlns:p14="http://schemas.microsoft.com/office/powerpoint/2010/main" val="29834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704" y="1243676"/>
            <a:ext cx="9144000" cy="107768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46839"/>
                </a:solidFill>
              </a:rPr>
              <a:t>Webinars</a:t>
            </a:r>
            <a:endParaRPr lang="en-US" sz="4800" dirty="0">
              <a:solidFill>
                <a:srgbClr val="04683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43" y="1699682"/>
            <a:ext cx="1425575" cy="124335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16430" y="2771002"/>
            <a:ext cx="7972344" cy="3281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F7F7F"/>
                </a:solidFill>
              </a:rPr>
              <a:t>Bringing education to YOU at your office or </a:t>
            </a:r>
            <a:r>
              <a:rPr lang="en-US" sz="1800" b="1" dirty="0" smtClean="0">
                <a:solidFill>
                  <a:srgbClr val="7F7F7F"/>
                </a:solidFill>
              </a:rPr>
              <a:t>facility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7F7F7F"/>
                </a:solidFill>
              </a:rPr>
              <a:t>Topics </a:t>
            </a:r>
            <a:r>
              <a:rPr lang="en-US" sz="1800" b="1" dirty="0">
                <a:solidFill>
                  <a:srgbClr val="7F7F7F"/>
                </a:solidFill>
              </a:rPr>
              <a:t>are planned by Continuing Education Committee with a goal to be beneficial to CSMs from all disciplines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7F7F7F"/>
                </a:solidFill>
              </a:rPr>
              <a:t>ESPA </a:t>
            </a:r>
            <a:r>
              <a:rPr lang="en-US" sz="1800" b="1" dirty="0">
                <a:solidFill>
                  <a:srgbClr val="7F7F7F"/>
                </a:solidFill>
              </a:rPr>
              <a:t>is a CMP Preferred </a:t>
            </a:r>
            <a:r>
              <a:rPr lang="en-US" sz="1800" b="1" dirty="0" smtClean="0">
                <a:solidFill>
                  <a:srgbClr val="7F7F7F"/>
                </a:solidFill>
              </a:rPr>
              <a:t>Provider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7F7F7F"/>
                </a:solidFill>
              </a:rPr>
              <a:t>You get 1 continuing education contact hour for each CMP approved webinar – that means up to 10 hours that can be earned just from webinars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7F7F7F"/>
                </a:solidFill>
              </a:rPr>
              <a:t>Webinar Packages available at discounted rates</a:t>
            </a:r>
            <a:endParaRPr lang="en-US" sz="1800" b="1" dirty="0">
              <a:solidFill>
                <a:srgbClr val="7F7F7F"/>
              </a:solidFill>
            </a:endParaRPr>
          </a:p>
          <a:p>
            <a:endParaRPr lang="en-US" sz="1400" dirty="0" smtClean="0">
              <a:solidFill>
                <a:srgbClr val="0468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953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100" dirty="0" smtClean="0">
                <a:solidFill>
                  <a:srgbClr val="046839"/>
                </a:solidFill>
              </a:rPr>
              <a:t>Annual Conference - What education will you experience?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7F7F7F"/>
                </a:solidFill>
              </a:rPr>
              <a:t>2 days of education</a:t>
            </a:r>
            <a:r>
              <a:rPr lang="en-US" dirty="0">
                <a:solidFill>
                  <a:srgbClr val="7F7F7F"/>
                </a:solidFill>
              </a:rPr>
              <a:t> catered to the unique and challenging role that Event Service Managers play every day. </a:t>
            </a:r>
            <a:r>
              <a:rPr lang="en-US" dirty="0" smtClean="0">
                <a:solidFill>
                  <a:srgbClr val="7F7F7F"/>
                </a:solidFill>
              </a:rPr>
              <a:t> We </a:t>
            </a:r>
            <a:r>
              <a:rPr lang="en-US" dirty="0">
                <a:solidFill>
                  <a:srgbClr val="7F7F7F"/>
                </a:solidFill>
              </a:rPr>
              <a:t>want to help you be the best CSM that you can be</a:t>
            </a:r>
            <a:r>
              <a:rPr lang="en-US" dirty="0" smtClean="0">
                <a:solidFill>
                  <a:srgbClr val="7F7F7F"/>
                </a:solidFill>
              </a:rPr>
              <a:t>.</a:t>
            </a:r>
            <a:endParaRPr lang="en-US" dirty="0">
              <a:solidFill>
                <a:srgbClr val="7F7F7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7F7F7F"/>
                </a:solidFill>
              </a:rPr>
              <a:t>Continuing Education</a:t>
            </a:r>
            <a:r>
              <a:rPr lang="en-US" dirty="0">
                <a:solidFill>
                  <a:srgbClr val="7F7F7F"/>
                </a:solidFill>
              </a:rPr>
              <a:t> </a:t>
            </a:r>
            <a:r>
              <a:rPr lang="en-US" dirty="0" smtClean="0">
                <a:solidFill>
                  <a:srgbClr val="7F7F7F"/>
                </a:solidFill>
              </a:rPr>
              <a:t>credits!  Our </a:t>
            </a:r>
            <a:r>
              <a:rPr lang="en-US" dirty="0">
                <a:solidFill>
                  <a:srgbClr val="7F7F7F"/>
                </a:solidFill>
              </a:rPr>
              <a:t>program will provide you with </a:t>
            </a:r>
            <a:r>
              <a:rPr lang="en-US" dirty="0" smtClean="0">
                <a:solidFill>
                  <a:srgbClr val="7F7F7F"/>
                </a:solidFill>
              </a:rPr>
              <a:t>valuable </a:t>
            </a:r>
            <a:r>
              <a:rPr lang="en-US" dirty="0">
                <a:solidFill>
                  <a:srgbClr val="7F7F7F"/>
                </a:solidFill>
              </a:rPr>
              <a:t>credits towards your CMP </a:t>
            </a:r>
            <a:r>
              <a:rPr lang="en-US" dirty="0" smtClean="0">
                <a:solidFill>
                  <a:srgbClr val="7F7F7F"/>
                </a:solidFill>
              </a:rPr>
              <a:t>requirements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A learning session with </a:t>
            </a:r>
            <a:r>
              <a:rPr lang="en-US" b="1" dirty="0" smtClean="0">
                <a:solidFill>
                  <a:srgbClr val="7F7F7F"/>
                </a:solidFill>
              </a:rPr>
              <a:t>meeting </a:t>
            </a:r>
            <a:r>
              <a:rPr lang="en-US" b="1" dirty="0">
                <a:solidFill>
                  <a:srgbClr val="7F7F7F"/>
                </a:solidFill>
              </a:rPr>
              <a:t>planners</a:t>
            </a:r>
            <a:r>
              <a:rPr lang="en-US" dirty="0">
                <a:solidFill>
                  <a:srgbClr val="7F7F7F"/>
                </a:solidFill>
              </a:rPr>
              <a:t> – </a:t>
            </a:r>
            <a:r>
              <a:rPr lang="en-US" dirty="0" smtClean="0">
                <a:solidFill>
                  <a:srgbClr val="7F7F7F"/>
                </a:solidFill>
              </a:rPr>
              <a:t>On Sunday </a:t>
            </a:r>
            <a:r>
              <a:rPr lang="en-US" dirty="0">
                <a:solidFill>
                  <a:srgbClr val="7F7F7F"/>
                </a:solidFill>
              </a:rPr>
              <a:t>you </a:t>
            </a:r>
            <a:r>
              <a:rPr lang="en-US" dirty="0" smtClean="0">
                <a:solidFill>
                  <a:srgbClr val="7F7F7F"/>
                </a:solidFill>
              </a:rPr>
              <a:t>have </a:t>
            </a:r>
            <a:r>
              <a:rPr lang="en-US" dirty="0">
                <a:solidFill>
                  <a:srgbClr val="7F7F7F"/>
                </a:solidFill>
              </a:rPr>
              <a:t>an opportunity to get your </a:t>
            </a:r>
            <a:r>
              <a:rPr lang="en-US" dirty="0" smtClean="0">
                <a:solidFill>
                  <a:srgbClr val="7F7F7F"/>
                </a:solidFill>
              </a:rPr>
              <a:t>questions </a:t>
            </a:r>
            <a:r>
              <a:rPr lang="en-US" dirty="0">
                <a:solidFill>
                  <a:srgbClr val="7F7F7F"/>
                </a:solidFill>
              </a:rPr>
              <a:t>answered direct from </a:t>
            </a:r>
            <a:r>
              <a:rPr lang="en-US" dirty="0" smtClean="0">
                <a:solidFill>
                  <a:srgbClr val="7F7F7F"/>
                </a:solidFill>
              </a:rPr>
              <a:t>planners!</a:t>
            </a:r>
            <a:endParaRPr lang="en-US" dirty="0">
              <a:solidFill>
                <a:srgbClr val="7F7F7F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7F7F7F"/>
                </a:solidFill>
              </a:rPr>
              <a:t>January 5-7, 2018 – are you going to join us?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7F7F7F"/>
                </a:solidFill>
              </a:rPr>
              <a:t>(Just prior to PCMA Conference)</a:t>
            </a:r>
            <a:endParaRPr lang="en-US" i="1" dirty="0">
              <a:solidFill>
                <a:srgbClr val="7F7F7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384837"/>
            <a:ext cx="1425575" cy="1243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3" y="-109731"/>
            <a:ext cx="2459740" cy="24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33275"/>
            <a:ext cx="8596668" cy="82731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46839"/>
                </a:solidFill>
              </a:rPr>
              <a:t>ESPA Communications</a:t>
            </a:r>
            <a:endParaRPr lang="en-US" sz="4800" dirty="0">
              <a:solidFill>
                <a:srgbClr val="04683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51977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F7F7F"/>
                </a:solidFill>
              </a:rPr>
              <a:t>Monthly</a:t>
            </a:r>
            <a:r>
              <a:rPr lang="en-US" sz="2000" i="1" dirty="0" smtClean="0">
                <a:solidFill>
                  <a:srgbClr val="7F7F7F"/>
                </a:solidFill>
              </a:rPr>
              <a:t> event*</a:t>
            </a:r>
            <a:r>
              <a:rPr lang="en-US" sz="2000" i="1" dirty="0" err="1" smtClean="0">
                <a:solidFill>
                  <a:srgbClr val="7F7F7F"/>
                </a:solidFill>
              </a:rPr>
              <a:t>ure</a:t>
            </a:r>
            <a:r>
              <a:rPr lang="en-US" sz="2000" i="1" dirty="0" smtClean="0">
                <a:solidFill>
                  <a:srgbClr val="7F7F7F"/>
                </a:solidFill>
              </a:rPr>
              <a:t> – </a:t>
            </a:r>
            <a:r>
              <a:rPr lang="en-US" sz="2000" dirty="0" smtClean="0">
                <a:solidFill>
                  <a:srgbClr val="7F7F7F"/>
                </a:solidFill>
              </a:rPr>
              <a:t>Info pertinent to CSMs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F7F7F"/>
                </a:solidFill>
              </a:rPr>
              <a:t>Event Trends, Services Tools, Member News, </a:t>
            </a:r>
            <a:br>
              <a:rPr lang="en-US" sz="2000" dirty="0" smtClean="0">
                <a:solidFill>
                  <a:srgbClr val="7F7F7F"/>
                </a:solidFill>
              </a:rPr>
            </a:br>
            <a:r>
              <a:rPr lang="en-US" sz="2000" dirty="0" smtClean="0">
                <a:solidFill>
                  <a:srgbClr val="7F7F7F"/>
                </a:solidFill>
              </a:rPr>
              <a:t>Planner and Member Spotlights</a:t>
            </a:r>
            <a:endParaRPr lang="en-US" sz="2000" dirty="0">
              <a:solidFill>
                <a:srgbClr val="7F7F7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360" y="2043427"/>
            <a:ext cx="4984296" cy="46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811" y="199000"/>
            <a:ext cx="9144000" cy="85081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46839"/>
                </a:solidFill>
              </a:rPr>
              <a:t>Website Resources</a:t>
            </a:r>
            <a:endParaRPr lang="en-US" sz="4800" dirty="0">
              <a:solidFill>
                <a:srgbClr val="0468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811" y="1630561"/>
            <a:ext cx="3860042" cy="4804559"/>
          </a:xfrm>
        </p:spPr>
        <p:txBody>
          <a:bodyPr>
            <a:normAutofit/>
          </a:bodyPr>
          <a:lstStyle/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Article Archive</a:t>
            </a:r>
            <a:endParaRPr lang="en-US" dirty="0">
              <a:solidFill>
                <a:srgbClr val="7F7F7F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F7F7F"/>
                </a:solidFill>
              </a:rPr>
              <a:t>Searchable </a:t>
            </a:r>
            <a:r>
              <a:rPr lang="en-US" dirty="0" smtClean="0">
                <a:solidFill>
                  <a:srgbClr val="7F7F7F"/>
                </a:solidFill>
              </a:rPr>
              <a:t>Member Directory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Recorded Webinar Archive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Event Details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Your </a:t>
            </a:r>
            <a:r>
              <a:rPr lang="en-US" dirty="0">
                <a:solidFill>
                  <a:srgbClr val="7F7F7F"/>
                </a:solidFill>
              </a:rPr>
              <a:t>Continuing Education </a:t>
            </a:r>
            <a:r>
              <a:rPr lang="en-US" dirty="0" smtClean="0">
                <a:solidFill>
                  <a:srgbClr val="7F7F7F"/>
                </a:solidFill>
              </a:rPr>
              <a:t>credits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Toolbox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Accessibility FAQs – a customizable resource guide to showcase your destination’s accessibility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111" y="1049816"/>
            <a:ext cx="5063938" cy="4327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341" y="3642379"/>
            <a:ext cx="5540187" cy="3039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1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635" y="1455000"/>
            <a:ext cx="9144000" cy="914984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46839"/>
                </a:solidFill>
              </a:rPr>
              <a:t>ESPA’s Mission</a:t>
            </a:r>
            <a:endParaRPr lang="en-US" sz="4800" dirty="0">
              <a:solidFill>
                <a:srgbClr val="0468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635" y="2894655"/>
            <a:ext cx="9144000" cy="2963779"/>
          </a:xfrm>
        </p:spPr>
        <p:txBody>
          <a:bodyPr>
            <a:normAutofit/>
          </a:bodyPr>
          <a:lstStyle/>
          <a:p>
            <a:pPr algn="ctr"/>
            <a:endParaRPr lang="en-US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/>
              <a:t>Networking and relationship building for service professionals</a:t>
            </a:r>
          </a:p>
        </p:txBody>
      </p:sp>
    </p:spTree>
    <p:extLst>
      <p:ext uri="{BB962C8B-B14F-4D97-AF65-F5344CB8AC3E}">
        <p14:creationId xmlns:p14="http://schemas.microsoft.com/office/powerpoint/2010/main" val="22381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545</TotalTime>
  <Words>593</Words>
  <Application>Microsoft Office PowerPoint</Application>
  <PresentationFormat>Widescreen</PresentationFormat>
  <Paragraphs>126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Facet</vt:lpstr>
      <vt:lpstr> </vt:lpstr>
      <vt:lpstr>ESPA’s Mission Statement</vt:lpstr>
      <vt:lpstr>ESPA’s Mission</vt:lpstr>
      <vt:lpstr>ESPA’s Mission</vt:lpstr>
      <vt:lpstr>Webinars</vt:lpstr>
      <vt:lpstr>PowerPoint Presentation</vt:lpstr>
      <vt:lpstr>ESPA Communications</vt:lpstr>
      <vt:lpstr>Website Resources</vt:lpstr>
      <vt:lpstr>ESPA’s Mission</vt:lpstr>
      <vt:lpstr>PowerPoint Presentation</vt:lpstr>
      <vt:lpstr>PowerPoint Presentation</vt:lpstr>
      <vt:lpstr>ESPA Connect</vt:lpstr>
      <vt:lpstr>ESPA Social Media – join the conversation</vt:lpstr>
      <vt:lpstr>Mentor/Mentee Program</vt:lpstr>
      <vt:lpstr>Committees A great way to network with fellow members</vt:lpstr>
      <vt:lpstr>ESPA’s Mission</vt:lpstr>
      <vt:lpstr>Public Relations Advocating for the Event Service Role</vt:lpstr>
      <vt:lpstr>PowerPoint Presentation</vt:lpstr>
      <vt:lpstr>Member Recognition &amp; Scholarship Opps </vt:lpstr>
      <vt:lpstr>PowerPoint Presentation</vt:lpstr>
      <vt:lpstr>In the Words of an ESPA Past President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Nicole Lauzon</dc:creator>
  <cp:lastModifiedBy>Lynn McCullough</cp:lastModifiedBy>
  <cp:revision>95</cp:revision>
  <cp:lastPrinted>2015-12-17T16:47:51Z</cp:lastPrinted>
  <dcterms:created xsi:type="dcterms:W3CDTF">2015-12-02T14:56:25Z</dcterms:created>
  <dcterms:modified xsi:type="dcterms:W3CDTF">2017-10-09T15:40:45Z</dcterms:modified>
</cp:coreProperties>
</file>